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256" r:id="rId2"/>
    <p:sldId id="327" r:id="rId3"/>
    <p:sldId id="328" r:id="rId4"/>
    <p:sldId id="287" r:id="rId5"/>
    <p:sldId id="334" r:id="rId6"/>
    <p:sldId id="330" r:id="rId7"/>
    <p:sldId id="335" r:id="rId8"/>
    <p:sldId id="336" r:id="rId9"/>
    <p:sldId id="331" r:id="rId10"/>
    <p:sldId id="332" r:id="rId11"/>
    <p:sldId id="337" r:id="rId12"/>
    <p:sldId id="338" r:id="rId13"/>
    <p:sldId id="345" r:id="rId14"/>
    <p:sldId id="346" r:id="rId15"/>
    <p:sldId id="297" r:id="rId16"/>
    <p:sldId id="309" r:id="rId17"/>
    <p:sldId id="307" r:id="rId18"/>
    <p:sldId id="310" r:id="rId19"/>
    <p:sldId id="276" r:id="rId20"/>
    <p:sldId id="311" r:id="rId21"/>
    <p:sldId id="347" r:id="rId22"/>
    <p:sldId id="348" r:id="rId23"/>
  </p:sldIdLst>
  <p:sldSz cx="12192000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00CC66"/>
    <a:srgbClr val="FFFF99"/>
    <a:srgbClr val="FFFF66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85766" autoAdjust="0"/>
  </p:normalViewPr>
  <p:slideViewPr>
    <p:cSldViewPr snapToGrid="0">
      <p:cViewPr varScale="1">
        <p:scale>
          <a:sx n="62" d="100"/>
          <a:sy n="62" d="100"/>
        </p:scale>
        <p:origin x="1056" y="66"/>
      </p:cViewPr>
      <p:guideLst/>
    </p:cSldViewPr>
  </p:slideViewPr>
  <p:outlineViewPr>
    <p:cViewPr>
      <p:scale>
        <a:sx n="33" d="100"/>
        <a:sy n="33" d="100"/>
      </p:scale>
      <p:origin x="0" y="-642"/>
    </p:cViewPr>
  </p:outlin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60" d="100"/>
          <a:sy n="60" d="100"/>
        </p:scale>
        <p:origin x="1670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2873B9F-50A0-4622-8B27-9EA7B86E7C9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D217B71-78E5-4F1B-8D85-573B8AAD3E4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6A5925-1F73-40BA-85C9-D3AC61ACF64E}" type="datetimeFigureOut">
              <a:rPr lang="en-US" smtClean="0"/>
              <a:t>5/27/2021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2A5D993-102A-4921-A12E-E8E8D0285AF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3F94975-3B91-4B9C-9498-7DA766AE146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10B77D-D561-4A25-8C29-51CAB365AE4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66429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noProof="0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D28DB0-09F6-4366-A211-0FA9A757C8BD}" type="datetimeFigureOut">
              <a:rPr lang="en-US" noProof="0" smtClean="0"/>
              <a:t>5/27/2021</a:t>
            </a:fld>
            <a:endParaRPr lang="en-US" noProof="0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noProof="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DCE8F5-1341-475C-BF40-2E24D91E8058}" type="slidenum">
              <a:rPr lang="en-US" noProof="0" smtClean="0"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9064971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DCE8F5-1341-475C-BF40-2E24D91E8058}" type="slidenum">
              <a:rPr lang="en-US" noProof="0" smtClean="0"/>
              <a:t>5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8763043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DCE8F5-1341-475C-BF40-2E24D91E8058}" type="slidenum">
              <a:rPr lang="en-US" noProof="0" smtClean="0"/>
              <a:t>14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2982707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DCE8F5-1341-475C-BF40-2E24D91E8058}" type="slidenum">
              <a:rPr lang="en-US" noProof="0" smtClean="0"/>
              <a:t>17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77224673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DCE8F5-1341-475C-BF40-2E24D91E8058}" type="slidenum">
              <a:rPr lang="en-US" noProof="0" smtClean="0"/>
              <a:t>18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14441463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DCE8F5-1341-475C-BF40-2E24D91E8058}" type="slidenum">
              <a:rPr lang="en-US" noProof="0" smtClean="0"/>
              <a:t>19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67592644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DCE8F5-1341-475C-BF40-2E24D91E8058}" type="slidenum">
              <a:rPr lang="en-US" noProof="0" smtClean="0"/>
              <a:t>20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79729031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Doesn’t matter what order they do it in.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DCE8F5-1341-475C-BF40-2E24D91E8058}" type="slidenum">
              <a:rPr lang="en-US" noProof="0" smtClean="0"/>
              <a:t>21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92672249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Doesn’t matter what order they do it in.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DCE8F5-1341-475C-BF40-2E24D91E8058}" type="slidenum">
              <a:rPr lang="en-US" noProof="0" smtClean="0"/>
              <a:t>22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37631773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DCE8F5-1341-475C-BF40-2E24D91E8058}" type="slidenum">
              <a:rPr lang="en-US" noProof="0" smtClean="0"/>
              <a:t>6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175402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DCE8F5-1341-475C-BF40-2E24D91E8058}" type="slidenum">
              <a:rPr lang="en-US" noProof="0" smtClean="0"/>
              <a:t>7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7550470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DCE8F5-1341-475C-BF40-2E24D91E8058}" type="slidenum">
              <a:rPr lang="en-US" noProof="0" smtClean="0"/>
              <a:t>8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5121429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DCE8F5-1341-475C-BF40-2E24D91E8058}" type="slidenum">
              <a:rPr lang="en-US" noProof="0" smtClean="0"/>
              <a:t>9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1063640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DCE8F5-1341-475C-BF40-2E24D91E8058}" type="slidenum">
              <a:rPr lang="en-US" noProof="0" smtClean="0"/>
              <a:t>10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0546175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DCE8F5-1341-475C-BF40-2E24D91E8058}" type="slidenum">
              <a:rPr lang="en-US" noProof="0" smtClean="0"/>
              <a:t>11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5073829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DCE8F5-1341-475C-BF40-2E24D91E8058}" type="slidenum">
              <a:rPr lang="en-US" noProof="0" smtClean="0"/>
              <a:t>12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4789423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DCE8F5-1341-475C-BF40-2E24D91E8058}" type="slidenum">
              <a:rPr lang="en-US" noProof="0" smtClean="0"/>
              <a:t>13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9458720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0945AC3A-7D9B-423E-A2BF-B883C9B2D241}"/>
              </a:ext>
            </a:extLst>
          </p:cNvPr>
          <p:cNvPicPr>
            <a:picLocks/>
          </p:cNvPicPr>
          <p:nvPr userDrawn="1"/>
        </p:nvPicPr>
        <p:blipFill rotWithShape="1">
          <a:blip r:embed="rId2" cstate="screen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5"/>
          <a:stretch/>
        </p:blipFill>
        <p:spPr>
          <a:xfrm>
            <a:off x="7801452" y="1"/>
            <a:ext cx="4389120" cy="667512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7524B29-B525-4E47-862B-FD57B403D539}"/>
              </a:ext>
            </a:extLst>
          </p:cNvPr>
          <p:cNvSpPr/>
          <p:nvPr userDrawn="1"/>
        </p:nvSpPr>
        <p:spPr>
          <a:xfrm>
            <a:off x="7804351" y="1"/>
            <a:ext cx="4386221" cy="667800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140927D5-AE1A-4ABD-BD8F-2F78723FF0D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11284" y="1"/>
            <a:ext cx="7815636" cy="6677022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dirty="0"/>
              <a:t>Insert or Drag and Drop your Image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94C333A-735B-44F8-99E4-E73D8172DE35}"/>
              </a:ext>
            </a:extLst>
          </p:cNvPr>
          <p:cNvSpPr/>
          <p:nvPr userDrawn="1"/>
        </p:nvSpPr>
        <p:spPr>
          <a:xfrm>
            <a:off x="-9856" y="6678000"/>
            <a:ext cx="9405316" cy="14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C69AA83-848B-4DFD-A644-A5D9CEFF95E3}"/>
              </a:ext>
            </a:extLst>
          </p:cNvPr>
          <p:cNvSpPr/>
          <p:nvPr userDrawn="1"/>
        </p:nvSpPr>
        <p:spPr>
          <a:xfrm>
            <a:off x="7804351" y="6678000"/>
            <a:ext cx="4224295" cy="144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Ins="36000" bIns="0" rtlCol="0" anchor="b"/>
          <a:lstStyle/>
          <a:p>
            <a:pPr algn="r"/>
            <a:endParaRPr lang="en-US" sz="1000" noProof="1">
              <a:latin typeface="Tw Cen MT" panose="020B0602020104020603" pitchFamily="34" charset="0"/>
            </a:endParaRP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42880EF2-ACF9-4D66-99FF-99CB3F61BE99}"/>
              </a:ext>
            </a:extLst>
          </p:cNvPr>
          <p:cNvSpPr txBox="1">
            <a:spLocks/>
          </p:cNvSpPr>
          <p:nvPr userDrawn="1"/>
        </p:nvSpPr>
        <p:spPr>
          <a:xfrm>
            <a:off x="12030074" y="6678000"/>
            <a:ext cx="161925" cy="144000"/>
          </a:xfrm>
          <a:prstGeom prst="rect">
            <a:avLst/>
          </a:prstGeom>
          <a:solidFill>
            <a:schemeClr val="accent1"/>
          </a:solidFill>
        </p:spPr>
        <p:txBody>
          <a:bodyPr vert="horz" lIns="0" tIns="0" rIns="72000" bIns="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487E03C-DE68-4CE8-A7F1-B9DD28846BC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73392" y="1962149"/>
            <a:ext cx="3759807" cy="1547813"/>
          </a:xfrm>
        </p:spPr>
        <p:txBody>
          <a:bodyPr anchor="b"/>
          <a:lstStyle>
            <a:lvl1pPr algn="l">
              <a:lnSpc>
                <a:spcPts val="4000"/>
              </a:lnSpc>
              <a:defRPr sz="4800" spc="-1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EEE8855-FE55-4351-B21B-FE33CB8050C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073391" y="3602038"/>
            <a:ext cx="3756943" cy="722312"/>
          </a:xfrm>
        </p:spPr>
        <p:txBody>
          <a:bodyPr/>
          <a:lstStyle>
            <a:lvl1pPr marL="0" indent="0" algn="l">
              <a:buNone/>
              <a:defRPr sz="1600" spc="-150">
                <a:solidFill>
                  <a:schemeClr val="bg1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Graphic 11">
            <a:extLst>
              <a:ext uri="{FF2B5EF4-FFF2-40B4-BE49-F238E27FC236}">
                <a16:creationId xmlns:a16="http://schemas.microsoft.com/office/drawing/2014/main" id="{54BAE1D8-3DF8-48CA-92C4-2E2064E4A3C5}"/>
              </a:ext>
            </a:extLst>
          </p:cNvPr>
          <p:cNvSpPr/>
          <p:nvPr userDrawn="1"/>
        </p:nvSpPr>
        <p:spPr>
          <a:xfrm>
            <a:off x="8776606" y="3981146"/>
            <a:ext cx="3413965" cy="2695876"/>
          </a:xfrm>
          <a:custGeom>
            <a:avLst/>
            <a:gdLst>
              <a:gd name="connsiteX0" fmla="*/ 4121944 w 4124325"/>
              <a:gd name="connsiteY0" fmla="*/ 1555076 h 3257550"/>
              <a:gd name="connsiteX1" fmla="*/ 4118134 w 4124325"/>
              <a:gd name="connsiteY1" fmla="*/ 1533169 h 3257550"/>
              <a:gd name="connsiteX2" fmla="*/ 2782729 w 4124325"/>
              <a:gd name="connsiteY2" fmla="*/ 39649 h 3257550"/>
              <a:gd name="connsiteX3" fmla="*/ 2108359 w 4124325"/>
              <a:gd name="connsiteY3" fmla="*/ 2436139 h 3257550"/>
              <a:gd name="connsiteX4" fmla="*/ 1262539 w 4124325"/>
              <a:gd name="connsiteY4" fmla="*/ 1310284 h 3257550"/>
              <a:gd name="connsiteX5" fmla="*/ 717709 w 4124325"/>
              <a:gd name="connsiteY5" fmla="*/ 2358986 h 3257550"/>
              <a:gd name="connsiteX6" fmla="*/ 7144 w 4124325"/>
              <a:gd name="connsiteY6" fmla="*/ 3257194 h 3257550"/>
              <a:gd name="connsiteX7" fmla="*/ 4075271 w 4124325"/>
              <a:gd name="connsiteY7" fmla="*/ 3257194 h 3257550"/>
              <a:gd name="connsiteX8" fmla="*/ 4122896 w 4124325"/>
              <a:gd name="connsiteY8" fmla="*/ 3201949 h 3257550"/>
              <a:gd name="connsiteX9" fmla="*/ 4122896 w 4124325"/>
              <a:gd name="connsiteY9" fmla="*/ 1555076 h 3257550"/>
              <a:gd name="connsiteX0" fmla="*/ 4115752 w 4207192"/>
              <a:gd name="connsiteY0" fmla="*/ 3194805 h 3286245"/>
              <a:gd name="connsiteX1" fmla="*/ 4115752 w 4207192"/>
              <a:gd name="connsiteY1" fmla="*/ 1547932 h 3286245"/>
              <a:gd name="connsiteX2" fmla="*/ 4114800 w 4207192"/>
              <a:gd name="connsiteY2" fmla="*/ 1547932 h 3286245"/>
              <a:gd name="connsiteX3" fmla="*/ 4110990 w 4207192"/>
              <a:gd name="connsiteY3" fmla="*/ 1526025 h 3286245"/>
              <a:gd name="connsiteX4" fmla="*/ 2775585 w 4207192"/>
              <a:gd name="connsiteY4" fmla="*/ 32505 h 3286245"/>
              <a:gd name="connsiteX5" fmla="*/ 2101215 w 4207192"/>
              <a:gd name="connsiteY5" fmla="*/ 2428995 h 3286245"/>
              <a:gd name="connsiteX6" fmla="*/ 1255395 w 4207192"/>
              <a:gd name="connsiteY6" fmla="*/ 1303140 h 3286245"/>
              <a:gd name="connsiteX7" fmla="*/ 710565 w 4207192"/>
              <a:gd name="connsiteY7" fmla="*/ 2351842 h 3286245"/>
              <a:gd name="connsiteX8" fmla="*/ 0 w 4207192"/>
              <a:gd name="connsiteY8" fmla="*/ 3250050 h 3286245"/>
              <a:gd name="connsiteX9" fmla="*/ 4068127 w 4207192"/>
              <a:gd name="connsiteY9" fmla="*/ 3250050 h 3286245"/>
              <a:gd name="connsiteX10" fmla="*/ 4207192 w 4207192"/>
              <a:gd name="connsiteY10" fmla="*/ 3286245 h 3286245"/>
              <a:gd name="connsiteX0" fmla="*/ 4115752 w 4207192"/>
              <a:gd name="connsiteY0" fmla="*/ 3194805 h 3286245"/>
              <a:gd name="connsiteX1" fmla="*/ 4115752 w 4207192"/>
              <a:gd name="connsiteY1" fmla="*/ 1547932 h 3286245"/>
              <a:gd name="connsiteX2" fmla="*/ 4114800 w 4207192"/>
              <a:gd name="connsiteY2" fmla="*/ 1547932 h 3286245"/>
              <a:gd name="connsiteX3" fmla="*/ 4110990 w 4207192"/>
              <a:gd name="connsiteY3" fmla="*/ 1526025 h 3286245"/>
              <a:gd name="connsiteX4" fmla="*/ 2775585 w 4207192"/>
              <a:gd name="connsiteY4" fmla="*/ 32505 h 3286245"/>
              <a:gd name="connsiteX5" fmla="*/ 2101215 w 4207192"/>
              <a:gd name="connsiteY5" fmla="*/ 2428995 h 3286245"/>
              <a:gd name="connsiteX6" fmla="*/ 1255395 w 4207192"/>
              <a:gd name="connsiteY6" fmla="*/ 1303140 h 3286245"/>
              <a:gd name="connsiteX7" fmla="*/ 710565 w 4207192"/>
              <a:gd name="connsiteY7" fmla="*/ 2351842 h 3286245"/>
              <a:gd name="connsiteX8" fmla="*/ 0 w 4207192"/>
              <a:gd name="connsiteY8" fmla="*/ 3250050 h 3286245"/>
              <a:gd name="connsiteX9" fmla="*/ 4207192 w 4207192"/>
              <a:gd name="connsiteY9" fmla="*/ 3286245 h 3286245"/>
              <a:gd name="connsiteX0" fmla="*/ 4115752 w 4115752"/>
              <a:gd name="connsiteY0" fmla="*/ 3194805 h 3250050"/>
              <a:gd name="connsiteX1" fmla="*/ 4115752 w 4115752"/>
              <a:gd name="connsiteY1" fmla="*/ 1547932 h 3250050"/>
              <a:gd name="connsiteX2" fmla="*/ 4114800 w 4115752"/>
              <a:gd name="connsiteY2" fmla="*/ 1547932 h 3250050"/>
              <a:gd name="connsiteX3" fmla="*/ 4110990 w 4115752"/>
              <a:gd name="connsiteY3" fmla="*/ 1526025 h 3250050"/>
              <a:gd name="connsiteX4" fmla="*/ 2775585 w 4115752"/>
              <a:gd name="connsiteY4" fmla="*/ 32505 h 3250050"/>
              <a:gd name="connsiteX5" fmla="*/ 2101215 w 4115752"/>
              <a:gd name="connsiteY5" fmla="*/ 2428995 h 3250050"/>
              <a:gd name="connsiteX6" fmla="*/ 1255395 w 4115752"/>
              <a:gd name="connsiteY6" fmla="*/ 1303140 h 3250050"/>
              <a:gd name="connsiteX7" fmla="*/ 710565 w 4115752"/>
              <a:gd name="connsiteY7" fmla="*/ 2351842 h 3250050"/>
              <a:gd name="connsiteX8" fmla="*/ 0 w 4115752"/>
              <a:gd name="connsiteY8" fmla="*/ 3250050 h 3250050"/>
              <a:gd name="connsiteX0" fmla="*/ 4115752 w 4115752"/>
              <a:gd name="connsiteY0" fmla="*/ 1547932 h 3250050"/>
              <a:gd name="connsiteX1" fmla="*/ 4114800 w 4115752"/>
              <a:gd name="connsiteY1" fmla="*/ 1547932 h 3250050"/>
              <a:gd name="connsiteX2" fmla="*/ 4110990 w 4115752"/>
              <a:gd name="connsiteY2" fmla="*/ 1526025 h 3250050"/>
              <a:gd name="connsiteX3" fmla="*/ 2775585 w 4115752"/>
              <a:gd name="connsiteY3" fmla="*/ 32505 h 3250050"/>
              <a:gd name="connsiteX4" fmla="*/ 2101215 w 4115752"/>
              <a:gd name="connsiteY4" fmla="*/ 2428995 h 3250050"/>
              <a:gd name="connsiteX5" fmla="*/ 1255395 w 4115752"/>
              <a:gd name="connsiteY5" fmla="*/ 1303140 h 3250050"/>
              <a:gd name="connsiteX6" fmla="*/ 710565 w 4115752"/>
              <a:gd name="connsiteY6" fmla="*/ 2351842 h 3250050"/>
              <a:gd name="connsiteX7" fmla="*/ 0 w 4115752"/>
              <a:gd name="connsiteY7" fmla="*/ 3250050 h 325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115752" h="3250050">
                <a:moveTo>
                  <a:pt x="4115752" y="1547932"/>
                </a:moveTo>
                <a:lnTo>
                  <a:pt x="4114800" y="1547932"/>
                </a:lnTo>
                <a:cubicBezTo>
                  <a:pt x="4114800" y="1540312"/>
                  <a:pt x="4113847" y="1532692"/>
                  <a:pt x="4110990" y="1526025"/>
                </a:cubicBezTo>
                <a:cubicBezTo>
                  <a:pt x="4060507" y="1391722"/>
                  <a:pt x="3224212" y="-249435"/>
                  <a:pt x="2775585" y="32505"/>
                </a:cubicBezTo>
                <a:cubicBezTo>
                  <a:pt x="2375535" y="283965"/>
                  <a:pt x="2629852" y="2428995"/>
                  <a:pt x="2101215" y="2428995"/>
                </a:cubicBezTo>
                <a:cubicBezTo>
                  <a:pt x="1784985" y="2428995"/>
                  <a:pt x="1670685" y="1303140"/>
                  <a:pt x="1255395" y="1303140"/>
                </a:cubicBezTo>
                <a:cubicBezTo>
                  <a:pt x="1037272" y="1303140"/>
                  <a:pt x="710565" y="1554600"/>
                  <a:pt x="710565" y="2351842"/>
                </a:cubicBezTo>
                <a:cubicBezTo>
                  <a:pt x="710565" y="3149085"/>
                  <a:pt x="0" y="3250050"/>
                  <a:pt x="0" y="3250050"/>
                </a:cubicBezTo>
              </a:path>
            </a:pathLst>
          </a:custGeom>
          <a:noFill/>
          <a:ln w="9525" cap="flat">
            <a:solidFill>
              <a:schemeClr val="bg1"/>
            </a:solidFill>
            <a:prstDash val="dash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74E860F-437F-442E-898C-244A0DD5D765}"/>
              </a:ext>
            </a:extLst>
          </p:cNvPr>
          <p:cNvSpPr/>
          <p:nvPr userDrawn="1"/>
        </p:nvSpPr>
        <p:spPr>
          <a:xfrm>
            <a:off x="-9856" y="6822000"/>
            <a:ext cx="12201856" cy="36000"/>
          </a:xfrm>
          <a:prstGeom prst="rect">
            <a:avLst/>
          </a:prstGeom>
          <a:gradFill>
            <a:gsLst>
              <a:gs pos="0">
                <a:schemeClr val="accent4"/>
              </a:gs>
              <a:gs pos="37000">
                <a:schemeClr val="bg1">
                  <a:lumMod val="85000"/>
                </a:schemeClr>
              </a:gs>
              <a:gs pos="100000">
                <a:schemeClr val="accent1"/>
              </a:gs>
              <a:gs pos="68000">
                <a:schemeClr val="tx1">
                  <a:lumMod val="85000"/>
                  <a:lumOff val="15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426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BF7CBC-CC93-4AB3-9D46-6107550581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360000"/>
            <a:ext cx="11473200" cy="540000"/>
          </a:xfrm>
        </p:spPr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16" name="Subtitle">
            <a:extLst>
              <a:ext uri="{FF2B5EF4-FFF2-40B4-BE49-F238E27FC236}">
                <a16:creationId xmlns:a16="http://schemas.microsoft.com/office/drawing/2014/main" id="{152317FE-88B5-4D1F-AECF-DA69D6779BE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0363" y="1080000"/>
            <a:ext cx="11471275" cy="360362"/>
          </a:xfrm>
        </p:spPr>
        <p:txBody>
          <a:bodyPr/>
          <a:lstStyle>
            <a:lvl1pPr marL="0" indent="0">
              <a:buNone/>
              <a:defRPr sz="2100"/>
            </a:lvl1pPr>
          </a:lstStyle>
          <a:p>
            <a:pPr lvl="0"/>
            <a:r>
              <a:rPr lang="en-US" noProof="0"/>
              <a:t>Subtitle</a:t>
            </a:r>
          </a:p>
        </p:txBody>
      </p:sp>
      <p:sp>
        <p:nvSpPr>
          <p:cNvPr id="3" name="Left Col">
            <a:extLst>
              <a:ext uri="{FF2B5EF4-FFF2-40B4-BE49-F238E27FC236}">
                <a16:creationId xmlns:a16="http://schemas.microsoft.com/office/drawing/2014/main" id="{49529B8D-BAD9-4E6D-82F7-0275D8195A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60000" y="1620000"/>
            <a:ext cx="5580000" cy="450000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Right Col">
            <a:extLst>
              <a:ext uri="{FF2B5EF4-FFF2-40B4-BE49-F238E27FC236}">
                <a16:creationId xmlns:a16="http://schemas.microsoft.com/office/drawing/2014/main" id="{0AAD114E-6BCC-4476-8E44-12E87D4675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53200" y="1620000"/>
            <a:ext cx="5580000" cy="450000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FF9123-1F0C-4BD2-8233-FEE5B2A46612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1E8981-59A6-4480-80A6-5619C2201789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3119239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DDDF3-2E7E-4175-ACE9-B214DCE40C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8" name="Subtitle">
            <a:extLst>
              <a:ext uri="{FF2B5EF4-FFF2-40B4-BE49-F238E27FC236}">
                <a16:creationId xmlns:a16="http://schemas.microsoft.com/office/drawing/2014/main" id="{5302A3D4-CF60-41AF-924C-B30D3FD9975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0363" y="1080000"/>
            <a:ext cx="11471275" cy="360362"/>
          </a:xfrm>
        </p:spPr>
        <p:txBody>
          <a:bodyPr/>
          <a:lstStyle>
            <a:lvl1pPr marL="0" indent="0">
              <a:buNone/>
              <a:defRPr sz="2100"/>
            </a:lvl1pPr>
          </a:lstStyle>
          <a:p>
            <a:pPr lvl="0"/>
            <a:r>
              <a:rPr lang="en-US" noProof="0"/>
              <a:t>Subtitle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E0E8FCF-8FC7-49D2-9516-7662294E35B7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6208B4-CFD5-4FAE-9519-74EFAC0B0368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421223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AED074E-AB07-44D1-8B4E-189EAEF798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801D44B-9877-40D1-B788-EE3BFD57C5A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9466374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9FB83C35-D975-48B4-8E79-AB7A1A80DFC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7799832" cy="667512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DD7E187E-6082-49C3-B795-CC4321FE39F8}"/>
              </a:ext>
            </a:extLst>
          </p:cNvPr>
          <p:cNvSpPr/>
          <p:nvPr userDrawn="1"/>
        </p:nvSpPr>
        <p:spPr>
          <a:xfrm>
            <a:off x="6671" y="0"/>
            <a:ext cx="7802524" cy="6677644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2" name="Picture Placeholder 9">
            <a:extLst>
              <a:ext uri="{FF2B5EF4-FFF2-40B4-BE49-F238E27FC236}">
                <a16:creationId xmlns:a16="http://schemas.microsoft.com/office/drawing/2014/main" id="{8FBFF6A8-5ABD-4191-81E4-C9F86380A56D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801097" y="1"/>
            <a:ext cx="4389475" cy="6677644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 dirty="0"/>
              <a:t>Insert or Drag and Drop your Image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E27D1E-1708-4D17-AB85-058EE0C34776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gradFill>
            <a:gsLst>
              <a:gs pos="82000">
                <a:schemeClr val="tx1">
                  <a:lumMod val="85000"/>
                  <a:lumOff val="15000"/>
                </a:schemeClr>
              </a:gs>
              <a:gs pos="100000">
                <a:schemeClr val="tx1"/>
              </a:gs>
            </a:gsLst>
          </a:gra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>Add a footer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9529A18-E6EB-4081-B804-B2FCF5287DFF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11594400" y="6678000"/>
            <a:ext cx="597600" cy="144000"/>
          </a:xfrm>
        </p:spPr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6A78464-8D00-4B94-90C7-90F1B54C8A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73834" y="2481141"/>
            <a:ext cx="3759807" cy="1547813"/>
          </a:xfrm>
        </p:spPr>
        <p:txBody>
          <a:bodyPr anchor="b"/>
          <a:lstStyle>
            <a:lvl1pPr algn="l">
              <a:lnSpc>
                <a:spcPts val="4000"/>
              </a:lnSpc>
              <a:defRPr sz="4800" spc="-150"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3CDBDF0B-F377-47FD-9DA1-C3BDA7C1DE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73833" y="4220102"/>
            <a:ext cx="3756943" cy="722312"/>
          </a:xfrm>
        </p:spPr>
        <p:txBody>
          <a:bodyPr/>
          <a:lstStyle>
            <a:lvl1pPr marL="0" indent="0" algn="l">
              <a:buNone/>
              <a:defRPr sz="1600" spc="-150">
                <a:solidFill>
                  <a:schemeClr val="bg1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Click to edit Master subtitle style</a:t>
            </a:r>
          </a:p>
        </p:txBody>
      </p:sp>
      <p:sp>
        <p:nvSpPr>
          <p:cNvPr id="18" name="Graphic 15">
            <a:extLst>
              <a:ext uri="{FF2B5EF4-FFF2-40B4-BE49-F238E27FC236}">
                <a16:creationId xmlns:a16="http://schemas.microsoft.com/office/drawing/2014/main" id="{F50292C9-54F6-4F7B-A885-34CE1E3B0351}"/>
              </a:ext>
            </a:extLst>
          </p:cNvPr>
          <p:cNvSpPr/>
          <p:nvPr/>
        </p:nvSpPr>
        <p:spPr>
          <a:xfrm flipH="1">
            <a:off x="-1428" y="4123811"/>
            <a:ext cx="6027420" cy="2599249"/>
          </a:xfrm>
          <a:custGeom>
            <a:avLst/>
            <a:gdLst>
              <a:gd name="connsiteX0" fmla="*/ 7144 w 6505575"/>
              <a:gd name="connsiteY0" fmla="*/ 2606393 h 2609850"/>
              <a:gd name="connsiteX1" fmla="*/ 881539 w 6505575"/>
              <a:gd name="connsiteY1" fmla="*/ 2062516 h 2609850"/>
              <a:gd name="connsiteX2" fmla="*/ 1477804 w 6505575"/>
              <a:gd name="connsiteY2" fmla="*/ 2056801 h 2609850"/>
              <a:gd name="connsiteX3" fmla="*/ 1569244 w 6505575"/>
              <a:gd name="connsiteY3" fmla="*/ 2112046 h 2609850"/>
              <a:gd name="connsiteX4" fmla="*/ 2539841 w 6505575"/>
              <a:gd name="connsiteY4" fmla="*/ 2084423 h 2609850"/>
              <a:gd name="connsiteX5" fmla="*/ 3238976 w 6505575"/>
              <a:gd name="connsiteY5" fmla="*/ 1611031 h 2609850"/>
              <a:gd name="connsiteX6" fmla="*/ 3642836 w 6505575"/>
              <a:gd name="connsiteY6" fmla="*/ 1590076 h 2609850"/>
              <a:gd name="connsiteX7" fmla="*/ 3963829 w 6505575"/>
              <a:gd name="connsiteY7" fmla="*/ 1762478 h 2609850"/>
              <a:gd name="connsiteX8" fmla="*/ 4862989 w 6505575"/>
              <a:gd name="connsiteY8" fmla="*/ 1455773 h 2609850"/>
              <a:gd name="connsiteX9" fmla="*/ 5106829 w 6505575"/>
              <a:gd name="connsiteY9" fmla="*/ 734731 h 2609850"/>
              <a:gd name="connsiteX10" fmla="*/ 6034564 w 6505575"/>
              <a:gd name="connsiteY10" fmla="*/ 69886 h 2609850"/>
              <a:gd name="connsiteX11" fmla="*/ 6034564 w 6505575"/>
              <a:gd name="connsiteY11" fmla="*/ 69886 h 2609850"/>
              <a:gd name="connsiteX12" fmla="*/ 6507004 w 6505575"/>
              <a:gd name="connsiteY12" fmla="*/ 1395766 h 2609850"/>
              <a:gd name="connsiteX13" fmla="*/ 6507004 w 6505575"/>
              <a:gd name="connsiteY13" fmla="*/ 2605441 h 2609850"/>
              <a:gd name="connsiteX14" fmla="*/ 7144 w 6505575"/>
              <a:gd name="connsiteY14" fmla="*/ 2605441 h 2609850"/>
              <a:gd name="connsiteX0" fmla="*/ 6499860 w 6591300"/>
              <a:gd name="connsiteY0" fmla="*/ 1388622 h 2599249"/>
              <a:gd name="connsiteX1" fmla="*/ 6499860 w 6591300"/>
              <a:gd name="connsiteY1" fmla="*/ 2598297 h 2599249"/>
              <a:gd name="connsiteX2" fmla="*/ 0 w 6591300"/>
              <a:gd name="connsiteY2" fmla="*/ 2598297 h 2599249"/>
              <a:gd name="connsiteX3" fmla="*/ 0 w 6591300"/>
              <a:gd name="connsiteY3" fmla="*/ 2599249 h 2599249"/>
              <a:gd name="connsiteX4" fmla="*/ 874395 w 6591300"/>
              <a:gd name="connsiteY4" fmla="*/ 2055372 h 2599249"/>
              <a:gd name="connsiteX5" fmla="*/ 1470660 w 6591300"/>
              <a:gd name="connsiteY5" fmla="*/ 2049657 h 2599249"/>
              <a:gd name="connsiteX6" fmla="*/ 1562100 w 6591300"/>
              <a:gd name="connsiteY6" fmla="*/ 2104902 h 2599249"/>
              <a:gd name="connsiteX7" fmla="*/ 2532697 w 6591300"/>
              <a:gd name="connsiteY7" fmla="*/ 2077279 h 2599249"/>
              <a:gd name="connsiteX8" fmla="*/ 3231832 w 6591300"/>
              <a:gd name="connsiteY8" fmla="*/ 1603887 h 2599249"/>
              <a:gd name="connsiteX9" fmla="*/ 3635692 w 6591300"/>
              <a:gd name="connsiteY9" fmla="*/ 1582932 h 2599249"/>
              <a:gd name="connsiteX10" fmla="*/ 3956685 w 6591300"/>
              <a:gd name="connsiteY10" fmla="*/ 1755334 h 2599249"/>
              <a:gd name="connsiteX11" fmla="*/ 4855845 w 6591300"/>
              <a:gd name="connsiteY11" fmla="*/ 1448629 h 2599249"/>
              <a:gd name="connsiteX12" fmla="*/ 5099685 w 6591300"/>
              <a:gd name="connsiteY12" fmla="*/ 727587 h 2599249"/>
              <a:gd name="connsiteX13" fmla="*/ 6027420 w 6591300"/>
              <a:gd name="connsiteY13" fmla="*/ 62742 h 2599249"/>
              <a:gd name="connsiteX14" fmla="*/ 6027420 w 6591300"/>
              <a:gd name="connsiteY14" fmla="*/ 62742 h 2599249"/>
              <a:gd name="connsiteX15" fmla="*/ 6591300 w 6591300"/>
              <a:gd name="connsiteY15" fmla="*/ 1480062 h 2599249"/>
              <a:gd name="connsiteX0" fmla="*/ 6499860 w 6591300"/>
              <a:gd name="connsiteY0" fmla="*/ 2598297 h 2599249"/>
              <a:gd name="connsiteX1" fmla="*/ 0 w 6591300"/>
              <a:gd name="connsiteY1" fmla="*/ 2598297 h 2599249"/>
              <a:gd name="connsiteX2" fmla="*/ 0 w 6591300"/>
              <a:gd name="connsiteY2" fmla="*/ 2599249 h 2599249"/>
              <a:gd name="connsiteX3" fmla="*/ 874395 w 6591300"/>
              <a:gd name="connsiteY3" fmla="*/ 2055372 h 2599249"/>
              <a:gd name="connsiteX4" fmla="*/ 1470660 w 6591300"/>
              <a:gd name="connsiteY4" fmla="*/ 2049657 h 2599249"/>
              <a:gd name="connsiteX5" fmla="*/ 1562100 w 6591300"/>
              <a:gd name="connsiteY5" fmla="*/ 2104902 h 2599249"/>
              <a:gd name="connsiteX6" fmla="*/ 2532697 w 6591300"/>
              <a:gd name="connsiteY6" fmla="*/ 2077279 h 2599249"/>
              <a:gd name="connsiteX7" fmla="*/ 3231832 w 6591300"/>
              <a:gd name="connsiteY7" fmla="*/ 1603887 h 2599249"/>
              <a:gd name="connsiteX8" fmla="*/ 3635692 w 6591300"/>
              <a:gd name="connsiteY8" fmla="*/ 1582932 h 2599249"/>
              <a:gd name="connsiteX9" fmla="*/ 3956685 w 6591300"/>
              <a:gd name="connsiteY9" fmla="*/ 1755334 h 2599249"/>
              <a:gd name="connsiteX10" fmla="*/ 4855845 w 6591300"/>
              <a:gd name="connsiteY10" fmla="*/ 1448629 h 2599249"/>
              <a:gd name="connsiteX11" fmla="*/ 5099685 w 6591300"/>
              <a:gd name="connsiteY11" fmla="*/ 727587 h 2599249"/>
              <a:gd name="connsiteX12" fmla="*/ 6027420 w 6591300"/>
              <a:gd name="connsiteY12" fmla="*/ 62742 h 2599249"/>
              <a:gd name="connsiteX13" fmla="*/ 6027420 w 6591300"/>
              <a:gd name="connsiteY13" fmla="*/ 62742 h 2599249"/>
              <a:gd name="connsiteX14" fmla="*/ 6591300 w 6591300"/>
              <a:gd name="connsiteY14" fmla="*/ 1480062 h 2599249"/>
              <a:gd name="connsiteX0" fmla="*/ 0 w 6591300"/>
              <a:gd name="connsiteY0" fmla="*/ 2598297 h 2599249"/>
              <a:gd name="connsiteX1" fmla="*/ 0 w 6591300"/>
              <a:gd name="connsiteY1" fmla="*/ 2599249 h 2599249"/>
              <a:gd name="connsiteX2" fmla="*/ 874395 w 6591300"/>
              <a:gd name="connsiteY2" fmla="*/ 2055372 h 2599249"/>
              <a:gd name="connsiteX3" fmla="*/ 1470660 w 6591300"/>
              <a:gd name="connsiteY3" fmla="*/ 2049657 h 2599249"/>
              <a:gd name="connsiteX4" fmla="*/ 1562100 w 6591300"/>
              <a:gd name="connsiteY4" fmla="*/ 2104902 h 2599249"/>
              <a:gd name="connsiteX5" fmla="*/ 2532697 w 6591300"/>
              <a:gd name="connsiteY5" fmla="*/ 2077279 h 2599249"/>
              <a:gd name="connsiteX6" fmla="*/ 3231832 w 6591300"/>
              <a:gd name="connsiteY6" fmla="*/ 1603887 h 2599249"/>
              <a:gd name="connsiteX7" fmla="*/ 3635692 w 6591300"/>
              <a:gd name="connsiteY7" fmla="*/ 1582932 h 2599249"/>
              <a:gd name="connsiteX8" fmla="*/ 3956685 w 6591300"/>
              <a:gd name="connsiteY8" fmla="*/ 1755334 h 2599249"/>
              <a:gd name="connsiteX9" fmla="*/ 4855845 w 6591300"/>
              <a:gd name="connsiteY9" fmla="*/ 1448629 h 2599249"/>
              <a:gd name="connsiteX10" fmla="*/ 5099685 w 6591300"/>
              <a:gd name="connsiteY10" fmla="*/ 727587 h 2599249"/>
              <a:gd name="connsiteX11" fmla="*/ 6027420 w 6591300"/>
              <a:gd name="connsiteY11" fmla="*/ 62742 h 2599249"/>
              <a:gd name="connsiteX12" fmla="*/ 6027420 w 6591300"/>
              <a:gd name="connsiteY12" fmla="*/ 62742 h 2599249"/>
              <a:gd name="connsiteX13" fmla="*/ 6591300 w 6591300"/>
              <a:gd name="connsiteY13" fmla="*/ 1480062 h 2599249"/>
              <a:gd name="connsiteX0" fmla="*/ 0 w 6027420"/>
              <a:gd name="connsiteY0" fmla="*/ 2598297 h 2599249"/>
              <a:gd name="connsiteX1" fmla="*/ 0 w 6027420"/>
              <a:gd name="connsiteY1" fmla="*/ 2599249 h 2599249"/>
              <a:gd name="connsiteX2" fmla="*/ 874395 w 6027420"/>
              <a:gd name="connsiteY2" fmla="*/ 2055372 h 2599249"/>
              <a:gd name="connsiteX3" fmla="*/ 1470660 w 6027420"/>
              <a:gd name="connsiteY3" fmla="*/ 2049657 h 2599249"/>
              <a:gd name="connsiteX4" fmla="*/ 1562100 w 6027420"/>
              <a:gd name="connsiteY4" fmla="*/ 2104902 h 2599249"/>
              <a:gd name="connsiteX5" fmla="*/ 2532697 w 6027420"/>
              <a:gd name="connsiteY5" fmla="*/ 2077279 h 2599249"/>
              <a:gd name="connsiteX6" fmla="*/ 3231832 w 6027420"/>
              <a:gd name="connsiteY6" fmla="*/ 1603887 h 2599249"/>
              <a:gd name="connsiteX7" fmla="*/ 3635692 w 6027420"/>
              <a:gd name="connsiteY7" fmla="*/ 1582932 h 2599249"/>
              <a:gd name="connsiteX8" fmla="*/ 3956685 w 6027420"/>
              <a:gd name="connsiteY8" fmla="*/ 1755334 h 2599249"/>
              <a:gd name="connsiteX9" fmla="*/ 4855845 w 6027420"/>
              <a:gd name="connsiteY9" fmla="*/ 1448629 h 2599249"/>
              <a:gd name="connsiteX10" fmla="*/ 5099685 w 6027420"/>
              <a:gd name="connsiteY10" fmla="*/ 727587 h 2599249"/>
              <a:gd name="connsiteX11" fmla="*/ 6027420 w 6027420"/>
              <a:gd name="connsiteY11" fmla="*/ 62742 h 2599249"/>
              <a:gd name="connsiteX12" fmla="*/ 6027420 w 6027420"/>
              <a:gd name="connsiteY12" fmla="*/ 62742 h 2599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27420" h="2599249">
                <a:moveTo>
                  <a:pt x="0" y="2598297"/>
                </a:moveTo>
                <a:lnTo>
                  <a:pt x="0" y="2599249"/>
                </a:lnTo>
                <a:lnTo>
                  <a:pt x="874395" y="2055372"/>
                </a:lnTo>
                <a:cubicBezTo>
                  <a:pt x="1056322" y="1942024"/>
                  <a:pt x="1286827" y="1940119"/>
                  <a:pt x="1470660" y="2049657"/>
                </a:cubicBezTo>
                <a:lnTo>
                  <a:pt x="1562100" y="2104902"/>
                </a:lnTo>
                <a:cubicBezTo>
                  <a:pt x="1863090" y="2284924"/>
                  <a:pt x="2241232" y="2273494"/>
                  <a:pt x="2532697" y="2077279"/>
                </a:cubicBezTo>
                <a:lnTo>
                  <a:pt x="3231832" y="1603887"/>
                </a:lnTo>
                <a:cubicBezTo>
                  <a:pt x="3351847" y="1521972"/>
                  <a:pt x="3508057" y="1514352"/>
                  <a:pt x="3635692" y="1582932"/>
                </a:cubicBezTo>
                <a:lnTo>
                  <a:pt x="3956685" y="1755334"/>
                </a:lnTo>
                <a:cubicBezTo>
                  <a:pt x="4288155" y="1933452"/>
                  <a:pt x="4701540" y="1792482"/>
                  <a:pt x="4855845" y="1448629"/>
                </a:cubicBezTo>
                <a:lnTo>
                  <a:pt x="5099685" y="727587"/>
                </a:lnTo>
                <a:cubicBezTo>
                  <a:pt x="5228273" y="156087"/>
                  <a:pt x="5863590" y="-137283"/>
                  <a:pt x="6027420" y="62742"/>
                </a:cubicBezTo>
                <a:lnTo>
                  <a:pt x="6027420" y="62742"/>
                </a:lnTo>
              </a:path>
            </a:pathLst>
          </a:custGeom>
          <a:noFill/>
          <a:ln w="9525" cap="flat">
            <a:solidFill>
              <a:schemeClr val="bg1"/>
            </a:solidFill>
            <a:prstDash val="dash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120236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Layou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BF7CBC-CC93-4AB3-9D46-6107550581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360000"/>
            <a:ext cx="6993300" cy="540000"/>
          </a:xfrm>
        </p:spPr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16" name="Subtitle">
            <a:extLst>
              <a:ext uri="{FF2B5EF4-FFF2-40B4-BE49-F238E27FC236}">
                <a16:creationId xmlns:a16="http://schemas.microsoft.com/office/drawing/2014/main" id="{152317FE-88B5-4D1F-AECF-DA69D6779BE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0363" y="1080000"/>
            <a:ext cx="6992937" cy="360362"/>
          </a:xfrm>
        </p:spPr>
        <p:txBody>
          <a:bodyPr/>
          <a:lstStyle>
            <a:lvl1pPr marL="0" indent="0">
              <a:buNone/>
              <a:defRPr sz="2100"/>
            </a:lvl1pPr>
          </a:lstStyle>
          <a:p>
            <a:pPr lvl="0"/>
            <a:r>
              <a:rPr lang="en-US" noProof="0"/>
              <a:t>Subtitle</a:t>
            </a:r>
          </a:p>
        </p:txBody>
      </p:sp>
      <p:sp>
        <p:nvSpPr>
          <p:cNvPr id="3" name="Left Col">
            <a:extLst>
              <a:ext uri="{FF2B5EF4-FFF2-40B4-BE49-F238E27FC236}">
                <a16:creationId xmlns:a16="http://schemas.microsoft.com/office/drawing/2014/main" id="{49529B8D-BAD9-4E6D-82F7-0275D8195A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60000" y="1620000"/>
            <a:ext cx="6992936" cy="450000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B63572F-04A5-456D-9066-1A65AFF5E68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804150" y="1"/>
            <a:ext cx="4387850" cy="6679488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 dirty="0"/>
              <a:t>Insert or Drag and Drop your Image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C263EBA-2C46-40FB-9D48-819ED0C8994F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19230BC-20AB-4DD9-AF5C-47BA72E56986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6428578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Layou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95A87C21-15CD-48D8-B583-89B110156879}"/>
              </a:ext>
            </a:extLst>
          </p:cNvPr>
          <p:cNvSpPr/>
          <p:nvPr userDrawn="1"/>
        </p:nvSpPr>
        <p:spPr>
          <a:xfrm>
            <a:off x="7804351" y="0"/>
            <a:ext cx="4386221" cy="6677022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DBF7CBC-CC93-4AB3-9D46-6107550581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360000"/>
            <a:ext cx="6993300" cy="540000"/>
          </a:xfrm>
        </p:spPr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16" name="Subtitle">
            <a:extLst>
              <a:ext uri="{FF2B5EF4-FFF2-40B4-BE49-F238E27FC236}">
                <a16:creationId xmlns:a16="http://schemas.microsoft.com/office/drawing/2014/main" id="{152317FE-88B5-4D1F-AECF-DA69D6779BE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0363" y="1080000"/>
            <a:ext cx="6992937" cy="360362"/>
          </a:xfrm>
        </p:spPr>
        <p:txBody>
          <a:bodyPr/>
          <a:lstStyle>
            <a:lvl1pPr marL="0" indent="0">
              <a:buNone/>
              <a:defRPr sz="2100"/>
            </a:lvl1pPr>
          </a:lstStyle>
          <a:p>
            <a:pPr lvl="0"/>
            <a:r>
              <a:rPr lang="en-US" noProof="0"/>
              <a:t>Subtitle</a:t>
            </a:r>
          </a:p>
        </p:txBody>
      </p:sp>
      <p:sp>
        <p:nvSpPr>
          <p:cNvPr id="3" name="Left Col">
            <a:extLst>
              <a:ext uri="{FF2B5EF4-FFF2-40B4-BE49-F238E27FC236}">
                <a16:creationId xmlns:a16="http://schemas.microsoft.com/office/drawing/2014/main" id="{49529B8D-BAD9-4E6D-82F7-0275D8195A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60000" y="1620000"/>
            <a:ext cx="6992936" cy="450000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B63572F-04A5-456D-9066-1A65AFF5E68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127752" y="4320000"/>
            <a:ext cx="1800000" cy="1800000"/>
          </a:xfrm>
          <a:solidFill>
            <a:schemeClr val="bg1"/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 dirty="0"/>
              <a:t>Insert or Drag and Drop your Image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C263EBA-2C46-40FB-9D48-819ED0C8994F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19230BC-20AB-4DD9-AF5C-47BA72E56986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8" name="Picture Placeholder 5">
            <a:extLst>
              <a:ext uri="{FF2B5EF4-FFF2-40B4-BE49-F238E27FC236}">
                <a16:creationId xmlns:a16="http://schemas.microsoft.com/office/drawing/2014/main" id="{5092E684-C621-4F92-A05A-A167EEF46270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10057037" y="4320000"/>
            <a:ext cx="1800000" cy="1800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 dirty="0"/>
              <a:t>Insert or Drag and Drop your Image</a:t>
            </a:r>
          </a:p>
        </p:txBody>
      </p:sp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6958D132-F2A9-41E1-BDD8-067D52CE5FEB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8127752" y="2395565"/>
            <a:ext cx="1800000" cy="1800000"/>
          </a:xfrm>
          <a:solidFill>
            <a:schemeClr val="bg1"/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 dirty="0"/>
              <a:t>Insert or Drag and Drop your Image</a:t>
            </a:r>
          </a:p>
        </p:txBody>
      </p:sp>
      <p:sp>
        <p:nvSpPr>
          <p:cNvPr id="10" name="Picture Placeholder 5">
            <a:extLst>
              <a:ext uri="{FF2B5EF4-FFF2-40B4-BE49-F238E27FC236}">
                <a16:creationId xmlns:a16="http://schemas.microsoft.com/office/drawing/2014/main" id="{B88FD4DB-5089-4686-B4F7-A26163146C9A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10057037" y="2395565"/>
            <a:ext cx="1800000" cy="1800000"/>
          </a:xfrm>
          <a:solidFill>
            <a:schemeClr val="tx1">
              <a:lumMod val="75000"/>
              <a:lumOff val="25000"/>
            </a:schemeClr>
          </a:solidFill>
        </p:spPr>
        <p:txBody>
          <a:bodyPr anchor="ctr"/>
          <a:lstStyle>
            <a:lvl1pPr marL="0" indent="0" algn="ctr">
              <a:buNone/>
              <a:defRPr sz="1600" i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 dirty="0"/>
              <a:t>Insert or Drag and Drop your Image</a:t>
            </a:r>
          </a:p>
        </p:txBody>
      </p:sp>
      <p:sp>
        <p:nvSpPr>
          <p:cNvPr id="11" name="Picture Placeholder 5">
            <a:extLst>
              <a:ext uri="{FF2B5EF4-FFF2-40B4-BE49-F238E27FC236}">
                <a16:creationId xmlns:a16="http://schemas.microsoft.com/office/drawing/2014/main" id="{324023AF-AB97-4B60-86FA-5DC8DA1B5C49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8127752" y="471129"/>
            <a:ext cx="1800000" cy="1800000"/>
          </a:xfrm>
          <a:solidFill>
            <a:schemeClr val="accent1"/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 dirty="0"/>
              <a:t>Insert or Drag and Drop your Image</a:t>
            </a:r>
          </a:p>
        </p:txBody>
      </p:sp>
      <p:sp>
        <p:nvSpPr>
          <p:cNvPr id="12" name="Picture Placeholder 5">
            <a:extLst>
              <a:ext uri="{FF2B5EF4-FFF2-40B4-BE49-F238E27FC236}">
                <a16:creationId xmlns:a16="http://schemas.microsoft.com/office/drawing/2014/main" id="{8210F231-568A-4348-B33F-9EBB4A5CF9EB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10057037" y="471129"/>
            <a:ext cx="1800000" cy="1800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 dirty="0"/>
              <a:t>Insert or Drag and Drop your Image</a:t>
            </a:r>
          </a:p>
        </p:txBody>
      </p:sp>
    </p:spTree>
    <p:extLst>
      <p:ext uri="{BB962C8B-B14F-4D97-AF65-F5344CB8AC3E}">
        <p14:creationId xmlns:p14="http://schemas.microsoft.com/office/powerpoint/2010/main" val="24451143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BF7CBC-CC93-4AB3-9D46-6107550581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360000"/>
            <a:ext cx="11473200" cy="540000"/>
          </a:xfrm>
        </p:spPr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3" name="Left Col">
            <a:extLst>
              <a:ext uri="{FF2B5EF4-FFF2-40B4-BE49-F238E27FC236}">
                <a16:creationId xmlns:a16="http://schemas.microsoft.com/office/drawing/2014/main" id="{49529B8D-BAD9-4E6D-82F7-0275D8195A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60000" y="1980000"/>
            <a:ext cx="5580000" cy="414000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3" name="Left Header">
            <a:extLst>
              <a:ext uri="{FF2B5EF4-FFF2-40B4-BE49-F238E27FC236}">
                <a16:creationId xmlns:a16="http://schemas.microsoft.com/office/drawing/2014/main" id="{2241B0A0-0033-49FF-89B8-142165C8E93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0000" y="1620000"/>
            <a:ext cx="5580000" cy="360000"/>
          </a:xfrm>
        </p:spPr>
        <p:txBody>
          <a:bodyPr/>
          <a:lstStyle>
            <a:lvl1pPr marL="0" indent="0">
              <a:buNone/>
              <a:defRPr b="1"/>
            </a:lvl1pPr>
          </a:lstStyle>
          <a:p>
            <a:pPr lvl="0"/>
            <a:r>
              <a:rPr lang="en-US" noProof="0"/>
              <a:t>Compare A</a:t>
            </a:r>
          </a:p>
        </p:txBody>
      </p:sp>
      <p:sp>
        <p:nvSpPr>
          <p:cNvPr id="4" name="Right Col">
            <a:extLst>
              <a:ext uri="{FF2B5EF4-FFF2-40B4-BE49-F238E27FC236}">
                <a16:creationId xmlns:a16="http://schemas.microsoft.com/office/drawing/2014/main" id="{0AAD114E-6BCC-4476-8E44-12E87D4675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53200" y="1980000"/>
            <a:ext cx="5580000" cy="414000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5" name="Right Header">
            <a:extLst>
              <a:ext uri="{FF2B5EF4-FFF2-40B4-BE49-F238E27FC236}">
                <a16:creationId xmlns:a16="http://schemas.microsoft.com/office/drawing/2014/main" id="{069A9930-1B94-49BC-B4A6-B597F155D2D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53200" y="1620000"/>
            <a:ext cx="5580000" cy="360000"/>
          </a:xfrm>
        </p:spPr>
        <p:txBody>
          <a:bodyPr/>
          <a:lstStyle>
            <a:lvl1pPr marL="0" indent="0">
              <a:buNone/>
              <a:defRPr b="1"/>
            </a:lvl1pPr>
          </a:lstStyle>
          <a:p>
            <a:pPr lvl="0"/>
            <a:r>
              <a:rPr lang="en-US" noProof="0"/>
              <a:t>Compare B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7AC535-CCE6-472A-BA3D-DDE92DFF0EDA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32F890-EB29-4A5B-A499-BB0FC04447A7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4888889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B63572F-04A5-456D-9066-1A65AFF5E68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1999" cy="6678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 dirty="0"/>
              <a:t>Insert or Drag and Drop your Image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19A41AC-399F-4B25-A28A-F7679843C36E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10" name="Caption">
            <a:extLst>
              <a:ext uri="{FF2B5EF4-FFF2-40B4-BE49-F238E27FC236}">
                <a16:creationId xmlns:a16="http://schemas.microsoft.com/office/drawing/2014/main" id="{E1C65CF6-B529-468F-B46C-1D1C2E71A11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801275" y="6156000"/>
            <a:ext cx="3793125" cy="396000"/>
          </a:xfrm>
          <a:solidFill>
            <a:schemeClr val="tx1"/>
          </a:solidFill>
        </p:spPr>
        <p:txBody>
          <a:bodyPr lIns="72000" tIns="72000"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263525" indent="0">
              <a:buNone/>
              <a:defRPr/>
            </a:lvl2pPr>
            <a:lvl3pPr marL="536575" indent="0">
              <a:buNone/>
              <a:defRPr/>
            </a:lvl3pPr>
            <a:lvl4pPr marL="811213" indent="0">
              <a:buNone/>
              <a:defRPr/>
            </a:lvl4pPr>
            <a:lvl5pPr marL="1074738" indent="0">
              <a:buNone/>
              <a:defRPr/>
            </a:lvl5pPr>
          </a:lstStyle>
          <a:p>
            <a:pPr lvl="0"/>
            <a:r>
              <a:rPr lang="en-US" noProof="0"/>
              <a:t>Place your Image Caption Here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C5845FB-DCB7-4844-B346-98986ADFCE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188077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dia Placeholder 2">
            <a:extLst>
              <a:ext uri="{FF2B5EF4-FFF2-40B4-BE49-F238E27FC236}">
                <a16:creationId xmlns:a16="http://schemas.microsoft.com/office/drawing/2014/main" id="{FB784EBA-F0C5-4F6F-9426-185FBA239203}"/>
              </a:ext>
            </a:extLst>
          </p:cNvPr>
          <p:cNvSpPr>
            <a:spLocks noGrp="1"/>
          </p:cNvSpPr>
          <p:nvPr>
            <p:ph type="media" sz="quarter" idx="15" hasCustomPrompt="1"/>
          </p:nvPr>
        </p:nvSpPr>
        <p:spPr>
          <a:xfrm>
            <a:off x="0" y="0"/>
            <a:ext cx="12192000" cy="6678000"/>
          </a:xfrm>
          <a:pattFill prst="dkUpDiag">
            <a:fgClr>
              <a:schemeClr val="bg1">
                <a:lumMod val="8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 dirty="0"/>
              <a:t>Insert Your Video</a:t>
            </a:r>
          </a:p>
        </p:txBody>
      </p:sp>
      <p:sp>
        <p:nvSpPr>
          <p:cNvPr id="5" name="Caption">
            <a:extLst>
              <a:ext uri="{FF2B5EF4-FFF2-40B4-BE49-F238E27FC236}">
                <a16:creationId xmlns:a16="http://schemas.microsoft.com/office/drawing/2014/main" id="{172090C5-61AC-430F-AA33-8EF3902C466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801275" y="6156000"/>
            <a:ext cx="3793125" cy="396000"/>
          </a:xfrm>
          <a:solidFill>
            <a:schemeClr val="tx1"/>
          </a:solidFill>
        </p:spPr>
        <p:txBody>
          <a:bodyPr lIns="72000" tIns="72000"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263525" indent="0">
              <a:buNone/>
              <a:defRPr/>
            </a:lvl2pPr>
            <a:lvl3pPr marL="536575" indent="0">
              <a:buNone/>
              <a:defRPr/>
            </a:lvl3pPr>
            <a:lvl4pPr marL="811213" indent="0">
              <a:buNone/>
              <a:defRPr/>
            </a:lvl4pPr>
            <a:lvl5pPr marL="1074738" indent="0">
              <a:buNone/>
              <a:defRPr/>
            </a:lvl5pPr>
          </a:lstStyle>
          <a:p>
            <a:pPr lvl="0"/>
            <a:r>
              <a:rPr lang="en-US" noProof="0"/>
              <a:t>Place your Image Caption Here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77EBDA-221D-4CBD-8DBF-E03A370015DB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2508FC-366E-44DA-80A8-28048E1E4A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215801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111E4563-E2FC-4D6F-B759-AB4FB77D270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0"/>
            <a:ext cx="7799832" cy="6675120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92FE8913-A018-418C-99FB-2DF342B9B5A0}"/>
              </a:ext>
            </a:extLst>
          </p:cNvPr>
          <p:cNvSpPr/>
          <p:nvPr userDrawn="1"/>
        </p:nvSpPr>
        <p:spPr>
          <a:xfrm>
            <a:off x="0" y="0"/>
            <a:ext cx="7802524" cy="6677644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Picture Placeholder 9">
            <a:extLst>
              <a:ext uri="{FF2B5EF4-FFF2-40B4-BE49-F238E27FC236}">
                <a16:creationId xmlns:a16="http://schemas.microsoft.com/office/drawing/2014/main" id="{AF7702AD-1968-4CE6-BC7C-02C0637069A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801097" y="1"/>
            <a:ext cx="4389475" cy="6677644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dirty="0"/>
              <a:t>Insert or Drag and Drop your Image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6A78464-8D00-4B94-90C7-90F1B54C8AA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94862" y="3032684"/>
            <a:ext cx="3759807" cy="1547813"/>
          </a:xfrm>
        </p:spPr>
        <p:txBody>
          <a:bodyPr anchor="b"/>
          <a:lstStyle>
            <a:lvl1pPr algn="l">
              <a:lnSpc>
                <a:spcPts val="4000"/>
              </a:lnSpc>
              <a:defRPr sz="6600" spc="-150">
                <a:solidFill>
                  <a:schemeClr val="bg1"/>
                </a:solidFill>
              </a:defRPr>
            </a:lvl1pPr>
          </a:lstStyle>
          <a:p>
            <a:r>
              <a:rPr lang="en-US"/>
              <a:t>Thank You</a:t>
            </a:r>
            <a:endParaRPr lang="en-US" dirty="0"/>
          </a:p>
        </p:txBody>
      </p:sp>
      <p:sp>
        <p:nvSpPr>
          <p:cNvPr id="18" name="Graphic 15">
            <a:extLst>
              <a:ext uri="{FF2B5EF4-FFF2-40B4-BE49-F238E27FC236}">
                <a16:creationId xmlns:a16="http://schemas.microsoft.com/office/drawing/2014/main" id="{F50292C9-54F6-4F7B-A885-34CE1E3B0351}"/>
              </a:ext>
            </a:extLst>
          </p:cNvPr>
          <p:cNvSpPr/>
          <p:nvPr userDrawn="1"/>
        </p:nvSpPr>
        <p:spPr>
          <a:xfrm>
            <a:off x="1774391" y="4123811"/>
            <a:ext cx="6027420" cy="2599249"/>
          </a:xfrm>
          <a:custGeom>
            <a:avLst/>
            <a:gdLst>
              <a:gd name="connsiteX0" fmla="*/ 7144 w 6505575"/>
              <a:gd name="connsiteY0" fmla="*/ 2606393 h 2609850"/>
              <a:gd name="connsiteX1" fmla="*/ 881539 w 6505575"/>
              <a:gd name="connsiteY1" fmla="*/ 2062516 h 2609850"/>
              <a:gd name="connsiteX2" fmla="*/ 1477804 w 6505575"/>
              <a:gd name="connsiteY2" fmla="*/ 2056801 h 2609850"/>
              <a:gd name="connsiteX3" fmla="*/ 1569244 w 6505575"/>
              <a:gd name="connsiteY3" fmla="*/ 2112046 h 2609850"/>
              <a:gd name="connsiteX4" fmla="*/ 2539841 w 6505575"/>
              <a:gd name="connsiteY4" fmla="*/ 2084423 h 2609850"/>
              <a:gd name="connsiteX5" fmla="*/ 3238976 w 6505575"/>
              <a:gd name="connsiteY5" fmla="*/ 1611031 h 2609850"/>
              <a:gd name="connsiteX6" fmla="*/ 3642836 w 6505575"/>
              <a:gd name="connsiteY6" fmla="*/ 1590076 h 2609850"/>
              <a:gd name="connsiteX7" fmla="*/ 3963829 w 6505575"/>
              <a:gd name="connsiteY7" fmla="*/ 1762478 h 2609850"/>
              <a:gd name="connsiteX8" fmla="*/ 4862989 w 6505575"/>
              <a:gd name="connsiteY8" fmla="*/ 1455773 h 2609850"/>
              <a:gd name="connsiteX9" fmla="*/ 5106829 w 6505575"/>
              <a:gd name="connsiteY9" fmla="*/ 734731 h 2609850"/>
              <a:gd name="connsiteX10" fmla="*/ 6034564 w 6505575"/>
              <a:gd name="connsiteY10" fmla="*/ 69886 h 2609850"/>
              <a:gd name="connsiteX11" fmla="*/ 6034564 w 6505575"/>
              <a:gd name="connsiteY11" fmla="*/ 69886 h 2609850"/>
              <a:gd name="connsiteX12" fmla="*/ 6507004 w 6505575"/>
              <a:gd name="connsiteY12" fmla="*/ 1395766 h 2609850"/>
              <a:gd name="connsiteX13" fmla="*/ 6507004 w 6505575"/>
              <a:gd name="connsiteY13" fmla="*/ 2605441 h 2609850"/>
              <a:gd name="connsiteX14" fmla="*/ 7144 w 6505575"/>
              <a:gd name="connsiteY14" fmla="*/ 2605441 h 2609850"/>
              <a:gd name="connsiteX0" fmla="*/ 6499860 w 6591300"/>
              <a:gd name="connsiteY0" fmla="*/ 1388622 h 2599249"/>
              <a:gd name="connsiteX1" fmla="*/ 6499860 w 6591300"/>
              <a:gd name="connsiteY1" fmla="*/ 2598297 h 2599249"/>
              <a:gd name="connsiteX2" fmla="*/ 0 w 6591300"/>
              <a:gd name="connsiteY2" fmla="*/ 2598297 h 2599249"/>
              <a:gd name="connsiteX3" fmla="*/ 0 w 6591300"/>
              <a:gd name="connsiteY3" fmla="*/ 2599249 h 2599249"/>
              <a:gd name="connsiteX4" fmla="*/ 874395 w 6591300"/>
              <a:gd name="connsiteY4" fmla="*/ 2055372 h 2599249"/>
              <a:gd name="connsiteX5" fmla="*/ 1470660 w 6591300"/>
              <a:gd name="connsiteY5" fmla="*/ 2049657 h 2599249"/>
              <a:gd name="connsiteX6" fmla="*/ 1562100 w 6591300"/>
              <a:gd name="connsiteY6" fmla="*/ 2104902 h 2599249"/>
              <a:gd name="connsiteX7" fmla="*/ 2532697 w 6591300"/>
              <a:gd name="connsiteY7" fmla="*/ 2077279 h 2599249"/>
              <a:gd name="connsiteX8" fmla="*/ 3231832 w 6591300"/>
              <a:gd name="connsiteY8" fmla="*/ 1603887 h 2599249"/>
              <a:gd name="connsiteX9" fmla="*/ 3635692 w 6591300"/>
              <a:gd name="connsiteY9" fmla="*/ 1582932 h 2599249"/>
              <a:gd name="connsiteX10" fmla="*/ 3956685 w 6591300"/>
              <a:gd name="connsiteY10" fmla="*/ 1755334 h 2599249"/>
              <a:gd name="connsiteX11" fmla="*/ 4855845 w 6591300"/>
              <a:gd name="connsiteY11" fmla="*/ 1448629 h 2599249"/>
              <a:gd name="connsiteX12" fmla="*/ 5099685 w 6591300"/>
              <a:gd name="connsiteY12" fmla="*/ 727587 h 2599249"/>
              <a:gd name="connsiteX13" fmla="*/ 6027420 w 6591300"/>
              <a:gd name="connsiteY13" fmla="*/ 62742 h 2599249"/>
              <a:gd name="connsiteX14" fmla="*/ 6027420 w 6591300"/>
              <a:gd name="connsiteY14" fmla="*/ 62742 h 2599249"/>
              <a:gd name="connsiteX15" fmla="*/ 6591300 w 6591300"/>
              <a:gd name="connsiteY15" fmla="*/ 1480062 h 2599249"/>
              <a:gd name="connsiteX0" fmla="*/ 6499860 w 6591300"/>
              <a:gd name="connsiteY0" fmla="*/ 2598297 h 2599249"/>
              <a:gd name="connsiteX1" fmla="*/ 0 w 6591300"/>
              <a:gd name="connsiteY1" fmla="*/ 2598297 h 2599249"/>
              <a:gd name="connsiteX2" fmla="*/ 0 w 6591300"/>
              <a:gd name="connsiteY2" fmla="*/ 2599249 h 2599249"/>
              <a:gd name="connsiteX3" fmla="*/ 874395 w 6591300"/>
              <a:gd name="connsiteY3" fmla="*/ 2055372 h 2599249"/>
              <a:gd name="connsiteX4" fmla="*/ 1470660 w 6591300"/>
              <a:gd name="connsiteY4" fmla="*/ 2049657 h 2599249"/>
              <a:gd name="connsiteX5" fmla="*/ 1562100 w 6591300"/>
              <a:gd name="connsiteY5" fmla="*/ 2104902 h 2599249"/>
              <a:gd name="connsiteX6" fmla="*/ 2532697 w 6591300"/>
              <a:gd name="connsiteY6" fmla="*/ 2077279 h 2599249"/>
              <a:gd name="connsiteX7" fmla="*/ 3231832 w 6591300"/>
              <a:gd name="connsiteY7" fmla="*/ 1603887 h 2599249"/>
              <a:gd name="connsiteX8" fmla="*/ 3635692 w 6591300"/>
              <a:gd name="connsiteY8" fmla="*/ 1582932 h 2599249"/>
              <a:gd name="connsiteX9" fmla="*/ 3956685 w 6591300"/>
              <a:gd name="connsiteY9" fmla="*/ 1755334 h 2599249"/>
              <a:gd name="connsiteX10" fmla="*/ 4855845 w 6591300"/>
              <a:gd name="connsiteY10" fmla="*/ 1448629 h 2599249"/>
              <a:gd name="connsiteX11" fmla="*/ 5099685 w 6591300"/>
              <a:gd name="connsiteY11" fmla="*/ 727587 h 2599249"/>
              <a:gd name="connsiteX12" fmla="*/ 6027420 w 6591300"/>
              <a:gd name="connsiteY12" fmla="*/ 62742 h 2599249"/>
              <a:gd name="connsiteX13" fmla="*/ 6027420 w 6591300"/>
              <a:gd name="connsiteY13" fmla="*/ 62742 h 2599249"/>
              <a:gd name="connsiteX14" fmla="*/ 6591300 w 6591300"/>
              <a:gd name="connsiteY14" fmla="*/ 1480062 h 2599249"/>
              <a:gd name="connsiteX0" fmla="*/ 0 w 6591300"/>
              <a:gd name="connsiteY0" fmla="*/ 2598297 h 2599249"/>
              <a:gd name="connsiteX1" fmla="*/ 0 w 6591300"/>
              <a:gd name="connsiteY1" fmla="*/ 2599249 h 2599249"/>
              <a:gd name="connsiteX2" fmla="*/ 874395 w 6591300"/>
              <a:gd name="connsiteY2" fmla="*/ 2055372 h 2599249"/>
              <a:gd name="connsiteX3" fmla="*/ 1470660 w 6591300"/>
              <a:gd name="connsiteY3" fmla="*/ 2049657 h 2599249"/>
              <a:gd name="connsiteX4" fmla="*/ 1562100 w 6591300"/>
              <a:gd name="connsiteY4" fmla="*/ 2104902 h 2599249"/>
              <a:gd name="connsiteX5" fmla="*/ 2532697 w 6591300"/>
              <a:gd name="connsiteY5" fmla="*/ 2077279 h 2599249"/>
              <a:gd name="connsiteX6" fmla="*/ 3231832 w 6591300"/>
              <a:gd name="connsiteY6" fmla="*/ 1603887 h 2599249"/>
              <a:gd name="connsiteX7" fmla="*/ 3635692 w 6591300"/>
              <a:gd name="connsiteY7" fmla="*/ 1582932 h 2599249"/>
              <a:gd name="connsiteX8" fmla="*/ 3956685 w 6591300"/>
              <a:gd name="connsiteY8" fmla="*/ 1755334 h 2599249"/>
              <a:gd name="connsiteX9" fmla="*/ 4855845 w 6591300"/>
              <a:gd name="connsiteY9" fmla="*/ 1448629 h 2599249"/>
              <a:gd name="connsiteX10" fmla="*/ 5099685 w 6591300"/>
              <a:gd name="connsiteY10" fmla="*/ 727587 h 2599249"/>
              <a:gd name="connsiteX11" fmla="*/ 6027420 w 6591300"/>
              <a:gd name="connsiteY11" fmla="*/ 62742 h 2599249"/>
              <a:gd name="connsiteX12" fmla="*/ 6027420 w 6591300"/>
              <a:gd name="connsiteY12" fmla="*/ 62742 h 2599249"/>
              <a:gd name="connsiteX13" fmla="*/ 6591300 w 6591300"/>
              <a:gd name="connsiteY13" fmla="*/ 1480062 h 2599249"/>
              <a:gd name="connsiteX0" fmla="*/ 0 w 6027420"/>
              <a:gd name="connsiteY0" fmla="*/ 2598297 h 2599249"/>
              <a:gd name="connsiteX1" fmla="*/ 0 w 6027420"/>
              <a:gd name="connsiteY1" fmla="*/ 2599249 h 2599249"/>
              <a:gd name="connsiteX2" fmla="*/ 874395 w 6027420"/>
              <a:gd name="connsiteY2" fmla="*/ 2055372 h 2599249"/>
              <a:gd name="connsiteX3" fmla="*/ 1470660 w 6027420"/>
              <a:gd name="connsiteY3" fmla="*/ 2049657 h 2599249"/>
              <a:gd name="connsiteX4" fmla="*/ 1562100 w 6027420"/>
              <a:gd name="connsiteY4" fmla="*/ 2104902 h 2599249"/>
              <a:gd name="connsiteX5" fmla="*/ 2532697 w 6027420"/>
              <a:gd name="connsiteY5" fmla="*/ 2077279 h 2599249"/>
              <a:gd name="connsiteX6" fmla="*/ 3231832 w 6027420"/>
              <a:gd name="connsiteY6" fmla="*/ 1603887 h 2599249"/>
              <a:gd name="connsiteX7" fmla="*/ 3635692 w 6027420"/>
              <a:gd name="connsiteY7" fmla="*/ 1582932 h 2599249"/>
              <a:gd name="connsiteX8" fmla="*/ 3956685 w 6027420"/>
              <a:gd name="connsiteY8" fmla="*/ 1755334 h 2599249"/>
              <a:gd name="connsiteX9" fmla="*/ 4855845 w 6027420"/>
              <a:gd name="connsiteY9" fmla="*/ 1448629 h 2599249"/>
              <a:gd name="connsiteX10" fmla="*/ 5099685 w 6027420"/>
              <a:gd name="connsiteY10" fmla="*/ 727587 h 2599249"/>
              <a:gd name="connsiteX11" fmla="*/ 6027420 w 6027420"/>
              <a:gd name="connsiteY11" fmla="*/ 62742 h 2599249"/>
              <a:gd name="connsiteX12" fmla="*/ 6027420 w 6027420"/>
              <a:gd name="connsiteY12" fmla="*/ 62742 h 2599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27420" h="2599249">
                <a:moveTo>
                  <a:pt x="0" y="2598297"/>
                </a:moveTo>
                <a:lnTo>
                  <a:pt x="0" y="2599249"/>
                </a:lnTo>
                <a:lnTo>
                  <a:pt x="874395" y="2055372"/>
                </a:lnTo>
                <a:cubicBezTo>
                  <a:pt x="1056322" y="1942024"/>
                  <a:pt x="1286827" y="1940119"/>
                  <a:pt x="1470660" y="2049657"/>
                </a:cubicBezTo>
                <a:lnTo>
                  <a:pt x="1562100" y="2104902"/>
                </a:lnTo>
                <a:cubicBezTo>
                  <a:pt x="1863090" y="2284924"/>
                  <a:pt x="2241232" y="2273494"/>
                  <a:pt x="2532697" y="2077279"/>
                </a:cubicBezTo>
                <a:lnTo>
                  <a:pt x="3231832" y="1603887"/>
                </a:lnTo>
                <a:cubicBezTo>
                  <a:pt x="3351847" y="1521972"/>
                  <a:pt x="3508057" y="1514352"/>
                  <a:pt x="3635692" y="1582932"/>
                </a:cubicBezTo>
                <a:lnTo>
                  <a:pt x="3956685" y="1755334"/>
                </a:lnTo>
                <a:cubicBezTo>
                  <a:pt x="4288155" y="1933452"/>
                  <a:pt x="4701540" y="1792482"/>
                  <a:pt x="4855845" y="1448629"/>
                </a:cubicBezTo>
                <a:lnTo>
                  <a:pt x="5099685" y="727587"/>
                </a:lnTo>
                <a:cubicBezTo>
                  <a:pt x="5228273" y="156087"/>
                  <a:pt x="5863590" y="-137283"/>
                  <a:pt x="6027420" y="62742"/>
                </a:cubicBezTo>
                <a:lnTo>
                  <a:pt x="6027420" y="62742"/>
                </a:lnTo>
              </a:path>
            </a:pathLst>
          </a:custGeom>
          <a:noFill/>
          <a:ln w="9525" cap="flat">
            <a:solidFill>
              <a:schemeClr val="bg1"/>
            </a:solidFill>
            <a:prstDash val="dash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dirty="0"/>
          </a:p>
        </p:txBody>
      </p:sp>
      <p:sp>
        <p:nvSpPr>
          <p:cNvPr id="15" name="Name">
            <a:extLst>
              <a:ext uri="{FF2B5EF4-FFF2-40B4-BE49-F238E27FC236}">
                <a16:creationId xmlns:a16="http://schemas.microsoft.com/office/drawing/2014/main" id="{B8C48821-0D90-416C-873E-50587E8A0C8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94861" y="4741677"/>
            <a:ext cx="3756943" cy="252000"/>
          </a:xfrm>
        </p:spPr>
        <p:txBody>
          <a:bodyPr anchor="ctr"/>
          <a:lstStyle>
            <a:lvl1pPr marL="0" indent="0">
              <a:buNone/>
              <a:defRPr sz="16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Name</a:t>
            </a:r>
            <a:endParaRPr lang="en-US" dirty="0"/>
          </a:p>
        </p:txBody>
      </p:sp>
      <p:sp>
        <p:nvSpPr>
          <p:cNvPr id="16" name="Email">
            <a:extLst>
              <a:ext uri="{FF2B5EF4-FFF2-40B4-BE49-F238E27FC236}">
                <a16:creationId xmlns:a16="http://schemas.microsoft.com/office/drawing/2014/main" id="{42450180-8D19-405E-97F0-2A309B58D01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88990" y="5147137"/>
            <a:ext cx="3462814" cy="252000"/>
          </a:xfrm>
        </p:spPr>
        <p:txBody>
          <a:bodyPr anchor="ctr"/>
          <a:lstStyle>
            <a:lvl1pPr marL="0" indent="0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Email</a:t>
            </a:r>
            <a:endParaRPr lang="en-US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837F23B-0C4D-4D27-BF83-0B10D1CFFDCD}"/>
              </a:ext>
            </a:extLst>
          </p:cNvPr>
          <p:cNvSpPr/>
          <p:nvPr userDrawn="1"/>
        </p:nvSpPr>
        <p:spPr>
          <a:xfrm>
            <a:off x="-9856" y="6678000"/>
            <a:ext cx="9405316" cy="14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39551A1-FBAD-4CC8-AA99-F9F4D4281782}"/>
              </a:ext>
            </a:extLst>
          </p:cNvPr>
          <p:cNvSpPr/>
          <p:nvPr userDrawn="1"/>
        </p:nvSpPr>
        <p:spPr>
          <a:xfrm>
            <a:off x="7804351" y="6678000"/>
            <a:ext cx="4224296" cy="144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Ins="36000" bIns="0" rtlCol="0" anchor="b"/>
          <a:lstStyle/>
          <a:p>
            <a:pPr algn="r"/>
            <a:endParaRPr lang="en-US" sz="1000" noProof="1">
              <a:latin typeface="Tw Cen MT" panose="020B0602020104020603" pitchFamily="34" charset="0"/>
            </a:endParaRP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5F695C6B-DBEE-447E-B106-7351E00BD0AF}"/>
              </a:ext>
            </a:extLst>
          </p:cNvPr>
          <p:cNvSpPr txBox="1">
            <a:spLocks/>
          </p:cNvSpPr>
          <p:nvPr userDrawn="1"/>
        </p:nvSpPr>
        <p:spPr>
          <a:xfrm>
            <a:off x="12030074" y="6678000"/>
            <a:ext cx="161925" cy="144000"/>
          </a:xfrm>
          <a:prstGeom prst="rect">
            <a:avLst/>
          </a:prstGeom>
          <a:solidFill>
            <a:schemeClr val="accent1"/>
          </a:solidFill>
        </p:spPr>
        <p:txBody>
          <a:bodyPr vert="horz" lIns="0" tIns="0" rIns="72000" bIns="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1A38929-6316-4332-83F8-9E95386C7C42}"/>
              </a:ext>
            </a:extLst>
          </p:cNvPr>
          <p:cNvSpPr/>
          <p:nvPr userDrawn="1"/>
        </p:nvSpPr>
        <p:spPr>
          <a:xfrm>
            <a:off x="-9856" y="6822000"/>
            <a:ext cx="12201856" cy="36000"/>
          </a:xfrm>
          <a:prstGeom prst="rect">
            <a:avLst/>
          </a:prstGeom>
          <a:gradFill>
            <a:gsLst>
              <a:gs pos="0">
                <a:schemeClr val="accent4"/>
              </a:gs>
              <a:gs pos="37000">
                <a:schemeClr val="bg1">
                  <a:lumMod val="85000"/>
                </a:schemeClr>
              </a:gs>
              <a:gs pos="100000">
                <a:schemeClr val="accent1"/>
              </a:gs>
              <a:gs pos="68000">
                <a:schemeClr val="tx1">
                  <a:lumMod val="85000"/>
                  <a:lumOff val="15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74727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5921DB-2DD6-4869-9104-BE40FBBCCE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10" name="Subtitle">
            <a:extLst>
              <a:ext uri="{FF2B5EF4-FFF2-40B4-BE49-F238E27FC236}">
                <a16:creationId xmlns:a16="http://schemas.microsoft.com/office/drawing/2014/main" id="{1CC9B96F-1A0A-4B16-BDF7-48B289CD533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0363" y="1080000"/>
            <a:ext cx="11471275" cy="360362"/>
          </a:xfrm>
        </p:spPr>
        <p:txBody>
          <a:bodyPr/>
          <a:lstStyle>
            <a:lvl1pPr marL="0" indent="0">
              <a:buNone/>
              <a:defRPr sz="2100"/>
            </a:lvl1pPr>
          </a:lstStyle>
          <a:p>
            <a:pPr lvl="0"/>
            <a:r>
              <a:rPr lang="en-US" noProof="0"/>
              <a:t>Subtitle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9A7081-42C5-4F4E-8A26-E7788CCF4F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0000" y="1620000"/>
            <a:ext cx="11473200" cy="450000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038FCAA-94B1-47BD-AD46-123D3404BBB2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A11CEA-C130-40E5-A858-8D4FE6E58641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7087722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E99CE02-8616-40B2-85FF-B06E192752AB}"/>
              </a:ext>
            </a:extLst>
          </p:cNvPr>
          <p:cNvSpPr/>
          <p:nvPr userDrawn="1"/>
        </p:nvSpPr>
        <p:spPr>
          <a:xfrm>
            <a:off x="-9856" y="6678000"/>
            <a:ext cx="9405316" cy="14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A9E718F-2F10-41F1-8E9F-18DD53EF065F}"/>
              </a:ext>
            </a:extLst>
          </p:cNvPr>
          <p:cNvSpPr/>
          <p:nvPr userDrawn="1"/>
        </p:nvSpPr>
        <p:spPr>
          <a:xfrm>
            <a:off x="-9856" y="6822000"/>
            <a:ext cx="12201856" cy="36000"/>
          </a:xfrm>
          <a:prstGeom prst="rect">
            <a:avLst/>
          </a:prstGeom>
          <a:gradFill>
            <a:gsLst>
              <a:gs pos="0">
                <a:schemeClr val="accent4"/>
              </a:gs>
              <a:gs pos="37000">
                <a:schemeClr val="bg1">
                  <a:lumMod val="85000"/>
                </a:schemeClr>
              </a:gs>
              <a:gs pos="100000">
                <a:schemeClr val="accent1"/>
              </a:gs>
              <a:gs pos="68000">
                <a:schemeClr val="tx1">
                  <a:lumMod val="85000"/>
                  <a:lumOff val="15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31581A5-A75E-41FB-A68A-70BA1AB54B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360000"/>
            <a:ext cx="11473200" cy="540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BA9B02-6E3D-4037-BE18-E02B786633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60000" y="1260000"/>
            <a:ext cx="11473200" cy="486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954C2B-6B0B-4286-BFA4-F6131386B0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0000" y="6483329"/>
            <a:ext cx="2378438" cy="187367"/>
          </a:xfrm>
          <a:prstGeom prst="rect">
            <a:avLst/>
          </a:prstGeom>
          <a:gradFill>
            <a:gsLst>
              <a:gs pos="82000">
                <a:schemeClr val="bg1">
                  <a:lumMod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0"/>
          </a:gradFill>
        </p:spPr>
        <p:txBody>
          <a:bodyPr vert="horz" lIns="36000" tIns="0" rIns="0" bIns="0" rtlCol="0" anchor="ctr"/>
          <a:lstStyle>
            <a:lvl1pPr algn="l"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Add a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45D258-5720-4517-B8DE-EB5AA5C4FA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94400" y="6678000"/>
            <a:ext cx="597600" cy="144000"/>
          </a:xfrm>
          <a:prstGeom prst="rect">
            <a:avLst/>
          </a:prstGeom>
          <a:gradFill>
            <a:gsLst>
              <a:gs pos="0">
                <a:schemeClr val="accent2">
                  <a:lumMod val="75000"/>
                  <a:shade val="30000"/>
                  <a:satMod val="115000"/>
                </a:schemeClr>
              </a:gs>
              <a:gs pos="47000">
                <a:schemeClr val="accent2">
                  <a:lumMod val="75000"/>
                  <a:shade val="67500"/>
                  <a:satMod val="115000"/>
                </a:schemeClr>
              </a:gs>
              <a:gs pos="100000">
                <a:schemeClr val="accent1"/>
              </a:gs>
            </a:gsLst>
            <a:lin ang="10800000" scaled="0"/>
          </a:gradFill>
        </p:spPr>
        <p:txBody>
          <a:bodyPr vert="horz" lIns="0" tIns="0" rIns="72000" bIns="0" rtlCol="0" anchor="ctr"/>
          <a:lstStyle>
            <a:lvl1pPr algn="r">
              <a:defRPr sz="1200">
                <a:solidFill>
                  <a:schemeClr val="bg1"/>
                </a:solidFill>
                <a:latin typeface="+mj-lt"/>
              </a:defRPr>
            </a:lvl1pPr>
          </a:lstStyle>
          <a:p>
            <a:fld id="{058DB212-BFA2-403F-85EF-DFD3FF6D973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77112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7" r:id="rId2"/>
    <p:sldLayoutId id="2147483658" r:id="rId3"/>
    <p:sldLayoutId id="2147483663" r:id="rId4"/>
    <p:sldLayoutId id="2147483656" r:id="rId5"/>
    <p:sldLayoutId id="2147483660" r:id="rId6"/>
    <p:sldLayoutId id="2147483661" r:id="rId7"/>
    <p:sldLayoutId id="2147483664" r:id="rId8"/>
    <p:sldLayoutId id="2147483650" r:id="rId9"/>
    <p:sldLayoutId id="2147483652" r:id="rId10"/>
    <p:sldLayoutId id="2147483654" r:id="rId11"/>
    <p:sldLayoutId id="2147483655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263525" indent="-263525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+mn-cs"/>
        </a:defRPr>
      </a:lvl1pPr>
      <a:lvl2pPr marL="536575" indent="-2730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+mn-cs"/>
        </a:defRPr>
      </a:lvl2pPr>
      <a:lvl3pPr marL="811213" indent="-274638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+mn-cs"/>
        </a:defRPr>
      </a:lvl3pPr>
      <a:lvl4pPr marL="1074738" indent="-26352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+mn-cs"/>
        </a:defRPr>
      </a:lvl4pPr>
      <a:lvl5pPr marL="1347788" indent="-2730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openxmlformats.org/officeDocument/2006/relationships/image" Target="../media/image4.png"/><Relationship Id="rId16" Type="http://schemas.openxmlformats.org/officeDocument/2006/relationships/image" Target="../media/image18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5" Type="http://schemas.openxmlformats.org/officeDocument/2006/relationships/image" Target="../media/image1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4" Type="http://schemas.openxmlformats.org/officeDocument/2006/relationships/image" Target="../media/image1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openxmlformats.org/officeDocument/2006/relationships/image" Target="../media/image4.png"/><Relationship Id="rId16" Type="http://schemas.openxmlformats.org/officeDocument/2006/relationships/image" Target="../media/image18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5" Type="http://schemas.openxmlformats.org/officeDocument/2006/relationships/image" Target="../media/image1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65A836F-346F-4099-BC7B-0D8F3B27F39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WJEC GCSE Digital Technology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1FF39718-6251-4A5A-AAC7-7672293178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073391" y="3602037"/>
            <a:ext cx="3756943" cy="1596979"/>
          </a:xfrm>
        </p:spPr>
        <p:txBody>
          <a:bodyPr/>
          <a:lstStyle/>
          <a:p>
            <a:r>
              <a:rPr lang="en-US" noProof="1"/>
              <a:t>Unit 1:</a:t>
            </a:r>
          </a:p>
          <a:p>
            <a:r>
              <a:rPr lang="en-US" noProof="1"/>
              <a:t>The digital world</a:t>
            </a:r>
          </a:p>
          <a:p>
            <a:endParaRPr lang="en-US" noProof="1"/>
          </a:p>
          <a:p>
            <a:r>
              <a:rPr lang="en-US" noProof="1"/>
              <a:t>DT14:</a:t>
            </a:r>
          </a:p>
          <a:p>
            <a:r>
              <a:rPr lang="en-US" noProof="1"/>
              <a:t>Software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B17638D-56AE-48AD-96C8-EE46229C74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7804352" y="1204506"/>
            <a:ext cx="0" cy="4093388"/>
          </a:xfrm>
          <a:prstGeom prst="line">
            <a:avLst/>
          </a:prstGeom>
          <a:ln w="63500" cap="rnd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Graphic 8" descr="space radar outline">
            <a:extLst>
              <a:ext uri="{FF2B5EF4-FFF2-40B4-BE49-F238E27FC236}">
                <a16:creationId xmlns:a16="http://schemas.microsoft.com/office/drawing/2014/main" id="{52C1AEF9-C750-45F9-AD02-5447187F5716}"/>
              </a:ext>
            </a:extLst>
          </p:cNvPr>
          <p:cNvSpPr/>
          <p:nvPr/>
        </p:nvSpPr>
        <p:spPr>
          <a:xfrm rot="16731500">
            <a:off x="10654807" y="4433342"/>
            <a:ext cx="238125" cy="238125"/>
          </a:xfrm>
          <a:custGeom>
            <a:avLst/>
            <a:gdLst>
              <a:gd name="connsiteX0" fmla="*/ 145256 w 238125"/>
              <a:gd name="connsiteY0" fmla="*/ 159538 h 238125"/>
              <a:gd name="connsiteX1" fmla="*/ 150019 w 238125"/>
              <a:gd name="connsiteY1" fmla="*/ 154775 h 238125"/>
              <a:gd name="connsiteX2" fmla="*/ 150019 w 238125"/>
              <a:gd name="connsiteY2" fmla="*/ 145250 h 238125"/>
              <a:gd name="connsiteX3" fmla="*/ 145256 w 238125"/>
              <a:gd name="connsiteY3" fmla="*/ 140488 h 238125"/>
              <a:gd name="connsiteX4" fmla="*/ 140494 w 238125"/>
              <a:gd name="connsiteY4" fmla="*/ 145250 h 238125"/>
              <a:gd name="connsiteX5" fmla="*/ 140494 w 238125"/>
              <a:gd name="connsiteY5" fmla="*/ 154775 h 238125"/>
              <a:gd name="connsiteX6" fmla="*/ 145256 w 238125"/>
              <a:gd name="connsiteY6" fmla="*/ 159538 h 238125"/>
              <a:gd name="connsiteX7" fmla="*/ 234353 w 238125"/>
              <a:gd name="connsiteY7" fmla="*/ 122828 h 238125"/>
              <a:gd name="connsiteX8" fmla="*/ 196253 w 238125"/>
              <a:gd name="connsiteY8" fmla="*/ 84728 h 238125"/>
              <a:gd name="connsiteX9" fmla="*/ 192881 w 238125"/>
              <a:gd name="connsiteY9" fmla="*/ 83338 h 238125"/>
              <a:gd name="connsiteX10" fmla="*/ 97631 w 238125"/>
              <a:gd name="connsiteY10" fmla="*/ 83338 h 238125"/>
              <a:gd name="connsiteX11" fmla="*/ 93231 w 238125"/>
              <a:gd name="connsiteY11" fmla="*/ 86281 h 238125"/>
              <a:gd name="connsiteX12" fmla="*/ 94259 w 238125"/>
              <a:gd name="connsiteY12" fmla="*/ 91472 h 238125"/>
              <a:gd name="connsiteX13" fmla="*/ 114700 w 238125"/>
              <a:gd name="connsiteY13" fmla="*/ 111913 h 238125"/>
              <a:gd name="connsiteX14" fmla="*/ 73819 w 238125"/>
              <a:gd name="connsiteY14" fmla="*/ 111913 h 238125"/>
              <a:gd name="connsiteX15" fmla="*/ 73819 w 238125"/>
              <a:gd name="connsiteY15" fmla="*/ 45238 h 238125"/>
              <a:gd name="connsiteX16" fmla="*/ 88106 w 238125"/>
              <a:gd name="connsiteY16" fmla="*/ 45238 h 238125"/>
              <a:gd name="connsiteX17" fmla="*/ 92869 w 238125"/>
              <a:gd name="connsiteY17" fmla="*/ 40475 h 238125"/>
              <a:gd name="connsiteX18" fmla="*/ 92869 w 238125"/>
              <a:gd name="connsiteY18" fmla="*/ 21425 h 238125"/>
              <a:gd name="connsiteX19" fmla="*/ 88887 w 238125"/>
              <a:gd name="connsiteY19" fmla="*/ 16729 h 238125"/>
              <a:gd name="connsiteX20" fmla="*/ 31737 w 238125"/>
              <a:gd name="connsiteY20" fmla="*/ 7204 h 238125"/>
              <a:gd name="connsiteX21" fmla="*/ 27880 w 238125"/>
              <a:gd name="connsiteY21" fmla="*/ 8271 h 238125"/>
              <a:gd name="connsiteX22" fmla="*/ 26194 w 238125"/>
              <a:gd name="connsiteY22" fmla="*/ 11900 h 238125"/>
              <a:gd name="connsiteX23" fmla="*/ 26194 w 238125"/>
              <a:gd name="connsiteY23" fmla="*/ 40475 h 238125"/>
              <a:gd name="connsiteX24" fmla="*/ 30956 w 238125"/>
              <a:gd name="connsiteY24" fmla="*/ 45238 h 238125"/>
              <a:gd name="connsiteX25" fmla="*/ 64294 w 238125"/>
              <a:gd name="connsiteY25" fmla="*/ 45238 h 238125"/>
              <a:gd name="connsiteX26" fmla="*/ 64294 w 238125"/>
              <a:gd name="connsiteY26" fmla="*/ 111913 h 238125"/>
              <a:gd name="connsiteX27" fmla="*/ 40481 w 238125"/>
              <a:gd name="connsiteY27" fmla="*/ 111913 h 238125"/>
              <a:gd name="connsiteX28" fmla="*/ 26194 w 238125"/>
              <a:gd name="connsiteY28" fmla="*/ 126200 h 238125"/>
              <a:gd name="connsiteX29" fmla="*/ 26194 w 238125"/>
              <a:gd name="connsiteY29" fmla="*/ 164300 h 238125"/>
              <a:gd name="connsiteX30" fmla="*/ 40481 w 238125"/>
              <a:gd name="connsiteY30" fmla="*/ 178588 h 238125"/>
              <a:gd name="connsiteX31" fmla="*/ 76610 w 238125"/>
              <a:gd name="connsiteY31" fmla="*/ 178588 h 238125"/>
              <a:gd name="connsiteX32" fmla="*/ 52769 w 238125"/>
              <a:gd name="connsiteY32" fmla="*/ 202429 h 238125"/>
              <a:gd name="connsiteX33" fmla="*/ 30956 w 238125"/>
              <a:gd name="connsiteY33" fmla="*/ 188113 h 238125"/>
              <a:gd name="connsiteX34" fmla="*/ 7144 w 238125"/>
              <a:gd name="connsiteY34" fmla="*/ 211925 h 238125"/>
              <a:gd name="connsiteX35" fmla="*/ 30956 w 238125"/>
              <a:gd name="connsiteY35" fmla="*/ 235738 h 238125"/>
              <a:gd name="connsiteX36" fmla="*/ 54550 w 238125"/>
              <a:gd name="connsiteY36" fmla="*/ 214116 h 238125"/>
              <a:gd name="connsiteX37" fmla="*/ 90078 w 238125"/>
              <a:gd name="connsiteY37" fmla="*/ 178588 h 238125"/>
              <a:gd name="connsiteX38" fmla="*/ 111919 w 238125"/>
              <a:gd name="connsiteY38" fmla="*/ 178588 h 238125"/>
              <a:gd name="connsiteX39" fmla="*/ 111919 w 238125"/>
              <a:gd name="connsiteY39" fmla="*/ 188598 h 238125"/>
              <a:gd name="connsiteX40" fmla="*/ 92869 w 238125"/>
              <a:gd name="connsiteY40" fmla="*/ 211925 h 238125"/>
              <a:gd name="connsiteX41" fmla="*/ 116681 w 238125"/>
              <a:gd name="connsiteY41" fmla="*/ 235738 h 238125"/>
              <a:gd name="connsiteX42" fmla="*/ 140494 w 238125"/>
              <a:gd name="connsiteY42" fmla="*/ 211925 h 238125"/>
              <a:gd name="connsiteX43" fmla="*/ 121444 w 238125"/>
              <a:gd name="connsiteY43" fmla="*/ 188598 h 238125"/>
              <a:gd name="connsiteX44" fmla="*/ 121444 w 238125"/>
              <a:gd name="connsiteY44" fmla="*/ 178588 h 238125"/>
              <a:gd name="connsiteX45" fmla="*/ 143275 w 238125"/>
              <a:gd name="connsiteY45" fmla="*/ 178588 h 238125"/>
              <a:gd name="connsiteX46" fmla="*/ 178813 w 238125"/>
              <a:gd name="connsiteY46" fmla="*/ 214125 h 238125"/>
              <a:gd name="connsiteX47" fmla="*/ 202406 w 238125"/>
              <a:gd name="connsiteY47" fmla="*/ 235738 h 238125"/>
              <a:gd name="connsiteX48" fmla="*/ 226219 w 238125"/>
              <a:gd name="connsiteY48" fmla="*/ 211925 h 238125"/>
              <a:gd name="connsiteX49" fmla="*/ 202406 w 238125"/>
              <a:gd name="connsiteY49" fmla="*/ 188113 h 238125"/>
              <a:gd name="connsiteX50" fmla="*/ 180594 w 238125"/>
              <a:gd name="connsiteY50" fmla="*/ 202438 h 238125"/>
              <a:gd name="connsiteX51" fmla="*/ 156743 w 238125"/>
              <a:gd name="connsiteY51" fmla="*/ 178588 h 238125"/>
              <a:gd name="connsiteX52" fmla="*/ 192881 w 238125"/>
              <a:gd name="connsiteY52" fmla="*/ 178588 h 238125"/>
              <a:gd name="connsiteX53" fmla="*/ 207169 w 238125"/>
              <a:gd name="connsiteY53" fmla="*/ 164300 h 238125"/>
              <a:gd name="connsiteX54" fmla="*/ 207169 w 238125"/>
              <a:gd name="connsiteY54" fmla="*/ 130963 h 238125"/>
              <a:gd name="connsiteX55" fmla="*/ 230981 w 238125"/>
              <a:gd name="connsiteY55" fmla="*/ 130963 h 238125"/>
              <a:gd name="connsiteX56" fmla="*/ 235382 w 238125"/>
              <a:gd name="connsiteY56" fmla="*/ 128019 h 238125"/>
              <a:gd name="connsiteX57" fmla="*/ 234353 w 238125"/>
              <a:gd name="connsiteY57" fmla="*/ 122828 h 238125"/>
              <a:gd name="connsiteX58" fmla="*/ 45244 w 238125"/>
              <a:gd name="connsiteY58" fmla="*/ 211935 h 238125"/>
              <a:gd name="connsiteX59" fmla="*/ 30956 w 238125"/>
              <a:gd name="connsiteY59" fmla="*/ 226213 h 238125"/>
              <a:gd name="connsiteX60" fmla="*/ 16669 w 238125"/>
              <a:gd name="connsiteY60" fmla="*/ 211925 h 238125"/>
              <a:gd name="connsiteX61" fmla="*/ 30956 w 238125"/>
              <a:gd name="connsiteY61" fmla="*/ 197638 h 238125"/>
              <a:gd name="connsiteX62" fmla="*/ 45244 w 238125"/>
              <a:gd name="connsiteY62" fmla="*/ 211925 h 238125"/>
              <a:gd name="connsiteX63" fmla="*/ 45244 w 238125"/>
              <a:gd name="connsiteY63" fmla="*/ 211935 h 238125"/>
              <a:gd name="connsiteX64" fmla="*/ 202406 w 238125"/>
              <a:gd name="connsiteY64" fmla="*/ 197638 h 238125"/>
              <a:gd name="connsiteX65" fmla="*/ 216694 w 238125"/>
              <a:gd name="connsiteY65" fmla="*/ 211925 h 238125"/>
              <a:gd name="connsiteX66" fmla="*/ 202406 w 238125"/>
              <a:gd name="connsiteY66" fmla="*/ 226213 h 238125"/>
              <a:gd name="connsiteX67" fmla="*/ 188119 w 238125"/>
              <a:gd name="connsiteY67" fmla="*/ 211925 h 238125"/>
              <a:gd name="connsiteX68" fmla="*/ 202406 w 238125"/>
              <a:gd name="connsiteY68" fmla="*/ 197638 h 238125"/>
              <a:gd name="connsiteX69" fmla="*/ 109128 w 238125"/>
              <a:gd name="connsiteY69" fmla="*/ 92863 h 238125"/>
              <a:gd name="connsiteX70" fmla="*/ 143275 w 238125"/>
              <a:gd name="connsiteY70" fmla="*/ 92863 h 238125"/>
              <a:gd name="connsiteX71" fmla="*/ 171850 w 238125"/>
              <a:gd name="connsiteY71" fmla="*/ 121438 h 238125"/>
              <a:gd name="connsiteX72" fmla="*/ 137703 w 238125"/>
              <a:gd name="connsiteY72" fmla="*/ 121438 h 238125"/>
              <a:gd name="connsiteX73" fmla="*/ 109128 w 238125"/>
              <a:gd name="connsiteY73" fmla="*/ 92863 h 238125"/>
              <a:gd name="connsiteX74" fmla="*/ 35719 w 238125"/>
              <a:gd name="connsiteY74" fmla="*/ 35713 h 238125"/>
              <a:gd name="connsiteX75" fmla="*/ 35719 w 238125"/>
              <a:gd name="connsiteY75" fmla="*/ 17520 h 238125"/>
              <a:gd name="connsiteX76" fmla="*/ 83344 w 238125"/>
              <a:gd name="connsiteY76" fmla="*/ 25454 h 238125"/>
              <a:gd name="connsiteX77" fmla="*/ 83344 w 238125"/>
              <a:gd name="connsiteY77" fmla="*/ 35713 h 238125"/>
              <a:gd name="connsiteX78" fmla="*/ 35719 w 238125"/>
              <a:gd name="connsiteY78" fmla="*/ 35713 h 238125"/>
              <a:gd name="connsiteX79" fmla="*/ 130969 w 238125"/>
              <a:gd name="connsiteY79" fmla="*/ 211925 h 238125"/>
              <a:gd name="connsiteX80" fmla="*/ 116681 w 238125"/>
              <a:gd name="connsiteY80" fmla="*/ 226213 h 238125"/>
              <a:gd name="connsiteX81" fmla="*/ 102394 w 238125"/>
              <a:gd name="connsiteY81" fmla="*/ 211925 h 238125"/>
              <a:gd name="connsiteX82" fmla="*/ 116681 w 238125"/>
              <a:gd name="connsiteY82" fmla="*/ 197638 h 238125"/>
              <a:gd name="connsiteX83" fmla="*/ 130969 w 238125"/>
              <a:gd name="connsiteY83" fmla="*/ 211925 h 238125"/>
              <a:gd name="connsiteX84" fmla="*/ 197644 w 238125"/>
              <a:gd name="connsiteY84" fmla="*/ 164300 h 238125"/>
              <a:gd name="connsiteX85" fmla="*/ 192881 w 238125"/>
              <a:gd name="connsiteY85" fmla="*/ 169063 h 238125"/>
              <a:gd name="connsiteX86" fmla="*/ 40481 w 238125"/>
              <a:gd name="connsiteY86" fmla="*/ 169063 h 238125"/>
              <a:gd name="connsiteX87" fmla="*/ 35719 w 238125"/>
              <a:gd name="connsiteY87" fmla="*/ 164300 h 238125"/>
              <a:gd name="connsiteX88" fmla="*/ 35719 w 238125"/>
              <a:gd name="connsiteY88" fmla="*/ 126200 h 238125"/>
              <a:gd name="connsiteX89" fmla="*/ 40481 w 238125"/>
              <a:gd name="connsiteY89" fmla="*/ 121438 h 238125"/>
              <a:gd name="connsiteX90" fmla="*/ 124225 w 238125"/>
              <a:gd name="connsiteY90" fmla="*/ 121438 h 238125"/>
              <a:gd name="connsiteX91" fmla="*/ 132359 w 238125"/>
              <a:gd name="connsiteY91" fmla="*/ 129572 h 238125"/>
              <a:gd name="connsiteX92" fmla="*/ 135731 w 238125"/>
              <a:gd name="connsiteY92" fmla="*/ 130963 h 238125"/>
              <a:gd name="connsiteX93" fmla="*/ 197644 w 238125"/>
              <a:gd name="connsiteY93" fmla="*/ 130963 h 238125"/>
              <a:gd name="connsiteX94" fmla="*/ 197644 w 238125"/>
              <a:gd name="connsiteY94" fmla="*/ 164300 h 238125"/>
              <a:gd name="connsiteX95" fmla="*/ 185318 w 238125"/>
              <a:gd name="connsiteY95" fmla="*/ 121438 h 238125"/>
              <a:gd name="connsiteX96" fmla="*/ 156743 w 238125"/>
              <a:gd name="connsiteY96" fmla="*/ 92863 h 238125"/>
              <a:gd name="connsiteX97" fmla="*/ 190910 w 238125"/>
              <a:gd name="connsiteY97" fmla="*/ 92863 h 238125"/>
              <a:gd name="connsiteX98" fmla="*/ 219485 w 238125"/>
              <a:gd name="connsiteY98" fmla="*/ 121438 h 238125"/>
              <a:gd name="connsiteX99" fmla="*/ 185318 w 238125"/>
              <a:gd name="connsiteY99" fmla="*/ 121438 h 238125"/>
              <a:gd name="connsiteX100" fmla="*/ 164306 w 238125"/>
              <a:gd name="connsiteY100" fmla="*/ 159538 h 238125"/>
              <a:gd name="connsiteX101" fmla="*/ 169069 w 238125"/>
              <a:gd name="connsiteY101" fmla="*/ 154775 h 238125"/>
              <a:gd name="connsiteX102" fmla="*/ 169069 w 238125"/>
              <a:gd name="connsiteY102" fmla="*/ 145250 h 238125"/>
              <a:gd name="connsiteX103" fmla="*/ 164306 w 238125"/>
              <a:gd name="connsiteY103" fmla="*/ 140488 h 238125"/>
              <a:gd name="connsiteX104" fmla="*/ 159544 w 238125"/>
              <a:gd name="connsiteY104" fmla="*/ 145250 h 238125"/>
              <a:gd name="connsiteX105" fmla="*/ 159544 w 238125"/>
              <a:gd name="connsiteY105" fmla="*/ 154775 h 238125"/>
              <a:gd name="connsiteX106" fmla="*/ 164306 w 238125"/>
              <a:gd name="connsiteY106" fmla="*/ 159538 h 238125"/>
              <a:gd name="connsiteX107" fmla="*/ 78581 w 238125"/>
              <a:gd name="connsiteY107" fmla="*/ 130963 h 238125"/>
              <a:gd name="connsiteX108" fmla="*/ 50006 w 238125"/>
              <a:gd name="connsiteY108" fmla="*/ 130963 h 238125"/>
              <a:gd name="connsiteX109" fmla="*/ 45244 w 238125"/>
              <a:gd name="connsiteY109" fmla="*/ 135725 h 238125"/>
              <a:gd name="connsiteX110" fmla="*/ 45244 w 238125"/>
              <a:gd name="connsiteY110" fmla="*/ 154775 h 238125"/>
              <a:gd name="connsiteX111" fmla="*/ 50006 w 238125"/>
              <a:gd name="connsiteY111" fmla="*/ 159538 h 238125"/>
              <a:gd name="connsiteX112" fmla="*/ 78581 w 238125"/>
              <a:gd name="connsiteY112" fmla="*/ 159538 h 238125"/>
              <a:gd name="connsiteX113" fmla="*/ 83344 w 238125"/>
              <a:gd name="connsiteY113" fmla="*/ 154775 h 238125"/>
              <a:gd name="connsiteX114" fmla="*/ 83344 w 238125"/>
              <a:gd name="connsiteY114" fmla="*/ 135725 h 238125"/>
              <a:gd name="connsiteX115" fmla="*/ 78581 w 238125"/>
              <a:gd name="connsiteY115" fmla="*/ 130963 h 238125"/>
              <a:gd name="connsiteX116" fmla="*/ 73819 w 238125"/>
              <a:gd name="connsiteY116" fmla="*/ 150013 h 238125"/>
              <a:gd name="connsiteX117" fmla="*/ 54769 w 238125"/>
              <a:gd name="connsiteY117" fmla="*/ 150013 h 238125"/>
              <a:gd name="connsiteX118" fmla="*/ 54769 w 238125"/>
              <a:gd name="connsiteY118" fmla="*/ 140488 h 238125"/>
              <a:gd name="connsiteX119" fmla="*/ 73819 w 238125"/>
              <a:gd name="connsiteY119" fmla="*/ 140488 h 238125"/>
              <a:gd name="connsiteX120" fmla="*/ 73819 w 238125"/>
              <a:gd name="connsiteY120" fmla="*/ 150013 h 238125"/>
              <a:gd name="connsiteX121" fmla="*/ 183356 w 238125"/>
              <a:gd name="connsiteY121" fmla="*/ 159538 h 238125"/>
              <a:gd name="connsiteX122" fmla="*/ 188119 w 238125"/>
              <a:gd name="connsiteY122" fmla="*/ 154775 h 238125"/>
              <a:gd name="connsiteX123" fmla="*/ 188119 w 238125"/>
              <a:gd name="connsiteY123" fmla="*/ 145250 h 238125"/>
              <a:gd name="connsiteX124" fmla="*/ 183356 w 238125"/>
              <a:gd name="connsiteY124" fmla="*/ 140488 h 238125"/>
              <a:gd name="connsiteX125" fmla="*/ 178594 w 238125"/>
              <a:gd name="connsiteY125" fmla="*/ 145250 h 238125"/>
              <a:gd name="connsiteX126" fmla="*/ 178594 w 238125"/>
              <a:gd name="connsiteY126" fmla="*/ 154775 h 238125"/>
              <a:gd name="connsiteX127" fmla="*/ 183356 w 238125"/>
              <a:gd name="connsiteY127" fmla="*/ 159538 h 238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</a:cxnLst>
            <a:rect l="l" t="t" r="r" b="b"/>
            <a:pathLst>
              <a:path w="238125" h="238125">
                <a:moveTo>
                  <a:pt x="145256" y="159538"/>
                </a:moveTo>
                <a:cubicBezTo>
                  <a:pt x="147885" y="159538"/>
                  <a:pt x="150019" y="157404"/>
                  <a:pt x="150019" y="154775"/>
                </a:cubicBezTo>
                <a:lnTo>
                  <a:pt x="150019" y="145250"/>
                </a:lnTo>
                <a:cubicBezTo>
                  <a:pt x="150019" y="142621"/>
                  <a:pt x="147885" y="140488"/>
                  <a:pt x="145256" y="140488"/>
                </a:cubicBezTo>
                <a:cubicBezTo>
                  <a:pt x="142627" y="140488"/>
                  <a:pt x="140494" y="142621"/>
                  <a:pt x="140494" y="145250"/>
                </a:cubicBezTo>
                <a:lnTo>
                  <a:pt x="140494" y="154775"/>
                </a:lnTo>
                <a:cubicBezTo>
                  <a:pt x="140494" y="157404"/>
                  <a:pt x="142627" y="159538"/>
                  <a:pt x="145256" y="159538"/>
                </a:cubicBezTo>
                <a:close/>
                <a:moveTo>
                  <a:pt x="234353" y="122828"/>
                </a:moveTo>
                <a:lnTo>
                  <a:pt x="196253" y="84728"/>
                </a:lnTo>
                <a:cubicBezTo>
                  <a:pt x="195358" y="83842"/>
                  <a:pt x="194148" y="83338"/>
                  <a:pt x="192881" y="83338"/>
                </a:cubicBezTo>
                <a:lnTo>
                  <a:pt x="97631" y="83338"/>
                </a:lnTo>
                <a:cubicBezTo>
                  <a:pt x="95707" y="83338"/>
                  <a:pt x="93964" y="84500"/>
                  <a:pt x="93231" y="86281"/>
                </a:cubicBezTo>
                <a:cubicBezTo>
                  <a:pt x="92488" y="88062"/>
                  <a:pt x="92897" y="90110"/>
                  <a:pt x="94259" y="91472"/>
                </a:cubicBezTo>
                <a:lnTo>
                  <a:pt x="114700" y="111913"/>
                </a:lnTo>
                <a:lnTo>
                  <a:pt x="73819" y="111913"/>
                </a:lnTo>
                <a:lnTo>
                  <a:pt x="73819" y="45238"/>
                </a:lnTo>
                <a:lnTo>
                  <a:pt x="88106" y="45238"/>
                </a:lnTo>
                <a:cubicBezTo>
                  <a:pt x="90735" y="45238"/>
                  <a:pt x="92869" y="43104"/>
                  <a:pt x="92869" y="40475"/>
                </a:cubicBezTo>
                <a:lnTo>
                  <a:pt x="92869" y="21425"/>
                </a:lnTo>
                <a:cubicBezTo>
                  <a:pt x="92869" y="19101"/>
                  <a:pt x="91183" y="17110"/>
                  <a:pt x="88887" y="16729"/>
                </a:cubicBezTo>
                <a:lnTo>
                  <a:pt x="31737" y="7204"/>
                </a:lnTo>
                <a:cubicBezTo>
                  <a:pt x="30375" y="6985"/>
                  <a:pt x="28946" y="7366"/>
                  <a:pt x="27880" y="8271"/>
                </a:cubicBezTo>
                <a:cubicBezTo>
                  <a:pt x="26803" y="9166"/>
                  <a:pt x="26194" y="10500"/>
                  <a:pt x="26194" y="11900"/>
                </a:cubicBezTo>
                <a:lnTo>
                  <a:pt x="26194" y="40475"/>
                </a:lnTo>
                <a:cubicBezTo>
                  <a:pt x="26194" y="43104"/>
                  <a:pt x="28327" y="45238"/>
                  <a:pt x="30956" y="45238"/>
                </a:cubicBezTo>
                <a:lnTo>
                  <a:pt x="64294" y="45238"/>
                </a:lnTo>
                <a:lnTo>
                  <a:pt x="64294" y="111913"/>
                </a:lnTo>
                <a:lnTo>
                  <a:pt x="40481" y="111913"/>
                </a:lnTo>
                <a:cubicBezTo>
                  <a:pt x="32604" y="111913"/>
                  <a:pt x="26194" y="118323"/>
                  <a:pt x="26194" y="126200"/>
                </a:cubicBezTo>
                <a:lnTo>
                  <a:pt x="26194" y="164300"/>
                </a:lnTo>
                <a:cubicBezTo>
                  <a:pt x="26194" y="172177"/>
                  <a:pt x="32604" y="178588"/>
                  <a:pt x="40481" y="178588"/>
                </a:cubicBezTo>
                <a:lnTo>
                  <a:pt x="76610" y="178588"/>
                </a:lnTo>
                <a:lnTo>
                  <a:pt x="52769" y="202429"/>
                </a:lnTo>
                <a:cubicBezTo>
                  <a:pt x="49082" y="194018"/>
                  <a:pt x="40700" y="188113"/>
                  <a:pt x="30956" y="188113"/>
                </a:cubicBezTo>
                <a:cubicBezTo>
                  <a:pt x="17831" y="188113"/>
                  <a:pt x="7144" y="198800"/>
                  <a:pt x="7144" y="211925"/>
                </a:cubicBezTo>
                <a:cubicBezTo>
                  <a:pt x="7144" y="225050"/>
                  <a:pt x="17831" y="235738"/>
                  <a:pt x="30956" y="235738"/>
                </a:cubicBezTo>
                <a:cubicBezTo>
                  <a:pt x="43329" y="235738"/>
                  <a:pt x="53416" y="226203"/>
                  <a:pt x="54550" y="214116"/>
                </a:cubicBezTo>
                <a:lnTo>
                  <a:pt x="90078" y="178588"/>
                </a:lnTo>
                <a:lnTo>
                  <a:pt x="111919" y="178588"/>
                </a:lnTo>
                <a:lnTo>
                  <a:pt x="111919" y="188598"/>
                </a:lnTo>
                <a:cubicBezTo>
                  <a:pt x="101060" y="190808"/>
                  <a:pt x="92869" y="200428"/>
                  <a:pt x="92869" y="211925"/>
                </a:cubicBezTo>
                <a:cubicBezTo>
                  <a:pt x="92869" y="225050"/>
                  <a:pt x="103556" y="235738"/>
                  <a:pt x="116681" y="235738"/>
                </a:cubicBezTo>
                <a:cubicBezTo>
                  <a:pt x="129807" y="235738"/>
                  <a:pt x="140494" y="225050"/>
                  <a:pt x="140494" y="211925"/>
                </a:cubicBezTo>
                <a:cubicBezTo>
                  <a:pt x="140494" y="200428"/>
                  <a:pt x="132293" y="190808"/>
                  <a:pt x="121444" y="188598"/>
                </a:cubicBezTo>
                <a:lnTo>
                  <a:pt x="121444" y="178588"/>
                </a:lnTo>
                <a:lnTo>
                  <a:pt x="143275" y="178588"/>
                </a:lnTo>
                <a:lnTo>
                  <a:pt x="178813" y="214125"/>
                </a:lnTo>
                <a:cubicBezTo>
                  <a:pt x="179946" y="226203"/>
                  <a:pt x="190033" y="235738"/>
                  <a:pt x="202406" y="235738"/>
                </a:cubicBezTo>
                <a:cubicBezTo>
                  <a:pt x="215532" y="235738"/>
                  <a:pt x="226219" y="225050"/>
                  <a:pt x="226219" y="211925"/>
                </a:cubicBezTo>
                <a:cubicBezTo>
                  <a:pt x="226219" y="198800"/>
                  <a:pt x="215532" y="188113"/>
                  <a:pt x="202406" y="188113"/>
                </a:cubicBezTo>
                <a:cubicBezTo>
                  <a:pt x="192653" y="188113"/>
                  <a:pt x="184271" y="194028"/>
                  <a:pt x="180594" y="202438"/>
                </a:cubicBezTo>
                <a:lnTo>
                  <a:pt x="156743" y="178588"/>
                </a:lnTo>
                <a:lnTo>
                  <a:pt x="192881" y="178588"/>
                </a:lnTo>
                <a:cubicBezTo>
                  <a:pt x="200758" y="178588"/>
                  <a:pt x="207169" y="172177"/>
                  <a:pt x="207169" y="164300"/>
                </a:cubicBezTo>
                <a:lnTo>
                  <a:pt x="207169" y="130963"/>
                </a:lnTo>
                <a:lnTo>
                  <a:pt x="230981" y="130963"/>
                </a:lnTo>
                <a:cubicBezTo>
                  <a:pt x="232905" y="130963"/>
                  <a:pt x="234648" y="129800"/>
                  <a:pt x="235382" y="128019"/>
                </a:cubicBezTo>
                <a:cubicBezTo>
                  <a:pt x="236125" y="126238"/>
                  <a:pt x="235715" y="124190"/>
                  <a:pt x="234353" y="122828"/>
                </a:cubicBezTo>
                <a:close/>
                <a:moveTo>
                  <a:pt x="45244" y="211935"/>
                </a:moveTo>
                <a:cubicBezTo>
                  <a:pt x="45234" y="219802"/>
                  <a:pt x="38824" y="226213"/>
                  <a:pt x="30956" y="226213"/>
                </a:cubicBezTo>
                <a:cubicBezTo>
                  <a:pt x="23079" y="226213"/>
                  <a:pt x="16669" y="219802"/>
                  <a:pt x="16669" y="211925"/>
                </a:cubicBezTo>
                <a:cubicBezTo>
                  <a:pt x="16669" y="204048"/>
                  <a:pt x="23079" y="197638"/>
                  <a:pt x="30956" y="197638"/>
                </a:cubicBezTo>
                <a:cubicBezTo>
                  <a:pt x="38833" y="197638"/>
                  <a:pt x="45244" y="204048"/>
                  <a:pt x="45244" y="211925"/>
                </a:cubicBezTo>
                <a:cubicBezTo>
                  <a:pt x="45244" y="211925"/>
                  <a:pt x="45244" y="211925"/>
                  <a:pt x="45244" y="211935"/>
                </a:cubicBezTo>
                <a:close/>
                <a:moveTo>
                  <a:pt x="202406" y="197638"/>
                </a:moveTo>
                <a:cubicBezTo>
                  <a:pt x="210283" y="197638"/>
                  <a:pt x="216694" y="204048"/>
                  <a:pt x="216694" y="211925"/>
                </a:cubicBezTo>
                <a:cubicBezTo>
                  <a:pt x="216694" y="219802"/>
                  <a:pt x="210283" y="226213"/>
                  <a:pt x="202406" y="226213"/>
                </a:cubicBezTo>
                <a:cubicBezTo>
                  <a:pt x="194529" y="226213"/>
                  <a:pt x="188119" y="219802"/>
                  <a:pt x="188119" y="211925"/>
                </a:cubicBezTo>
                <a:cubicBezTo>
                  <a:pt x="188119" y="204048"/>
                  <a:pt x="194529" y="197638"/>
                  <a:pt x="202406" y="197638"/>
                </a:cubicBezTo>
                <a:close/>
                <a:moveTo>
                  <a:pt x="109128" y="92863"/>
                </a:moveTo>
                <a:lnTo>
                  <a:pt x="143275" y="92863"/>
                </a:lnTo>
                <a:lnTo>
                  <a:pt x="171850" y="121438"/>
                </a:lnTo>
                <a:lnTo>
                  <a:pt x="137703" y="121438"/>
                </a:lnTo>
                <a:lnTo>
                  <a:pt x="109128" y="92863"/>
                </a:lnTo>
                <a:close/>
                <a:moveTo>
                  <a:pt x="35719" y="35713"/>
                </a:moveTo>
                <a:lnTo>
                  <a:pt x="35719" y="17520"/>
                </a:lnTo>
                <a:lnTo>
                  <a:pt x="83344" y="25454"/>
                </a:lnTo>
                <a:lnTo>
                  <a:pt x="83344" y="35713"/>
                </a:lnTo>
                <a:lnTo>
                  <a:pt x="35719" y="35713"/>
                </a:lnTo>
                <a:close/>
                <a:moveTo>
                  <a:pt x="130969" y="211925"/>
                </a:moveTo>
                <a:cubicBezTo>
                  <a:pt x="130969" y="219802"/>
                  <a:pt x="124558" y="226213"/>
                  <a:pt x="116681" y="226213"/>
                </a:cubicBezTo>
                <a:cubicBezTo>
                  <a:pt x="108804" y="226213"/>
                  <a:pt x="102394" y="219802"/>
                  <a:pt x="102394" y="211925"/>
                </a:cubicBezTo>
                <a:cubicBezTo>
                  <a:pt x="102394" y="204048"/>
                  <a:pt x="108804" y="197638"/>
                  <a:pt x="116681" y="197638"/>
                </a:cubicBezTo>
                <a:cubicBezTo>
                  <a:pt x="124558" y="197638"/>
                  <a:pt x="130969" y="204048"/>
                  <a:pt x="130969" y="211925"/>
                </a:cubicBezTo>
                <a:close/>
                <a:moveTo>
                  <a:pt x="197644" y="164300"/>
                </a:moveTo>
                <a:cubicBezTo>
                  <a:pt x="197644" y="166929"/>
                  <a:pt x="195510" y="169063"/>
                  <a:pt x="192881" y="169063"/>
                </a:cubicBezTo>
                <a:lnTo>
                  <a:pt x="40481" y="169063"/>
                </a:lnTo>
                <a:cubicBezTo>
                  <a:pt x="37852" y="169063"/>
                  <a:pt x="35719" y="166929"/>
                  <a:pt x="35719" y="164300"/>
                </a:cubicBezTo>
                <a:lnTo>
                  <a:pt x="35719" y="126200"/>
                </a:lnTo>
                <a:cubicBezTo>
                  <a:pt x="35719" y="123571"/>
                  <a:pt x="37852" y="121438"/>
                  <a:pt x="40481" y="121438"/>
                </a:cubicBezTo>
                <a:lnTo>
                  <a:pt x="124225" y="121438"/>
                </a:lnTo>
                <a:lnTo>
                  <a:pt x="132359" y="129572"/>
                </a:lnTo>
                <a:cubicBezTo>
                  <a:pt x="133255" y="130458"/>
                  <a:pt x="134464" y="130963"/>
                  <a:pt x="135731" y="130963"/>
                </a:cubicBezTo>
                <a:lnTo>
                  <a:pt x="197644" y="130963"/>
                </a:lnTo>
                <a:lnTo>
                  <a:pt x="197644" y="164300"/>
                </a:lnTo>
                <a:close/>
                <a:moveTo>
                  <a:pt x="185318" y="121438"/>
                </a:moveTo>
                <a:lnTo>
                  <a:pt x="156743" y="92863"/>
                </a:lnTo>
                <a:lnTo>
                  <a:pt x="190910" y="92863"/>
                </a:lnTo>
                <a:lnTo>
                  <a:pt x="219485" y="121438"/>
                </a:lnTo>
                <a:lnTo>
                  <a:pt x="185318" y="121438"/>
                </a:lnTo>
                <a:close/>
                <a:moveTo>
                  <a:pt x="164306" y="159538"/>
                </a:moveTo>
                <a:cubicBezTo>
                  <a:pt x="166935" y="159538"/>
                  <a:pt x="169069" y="157404"/>
                  <a:pt x="169069" y="154775"/>
                </a:cubicBezTo>
                <a:lnTo>
                  <a:pt x="169069" y="145250"/>
                </a:lnTo>
                <a:cubicBezTo>
                  <a:pt x="169069" y="142621"/>
                  <a:pt x="166935" y="140488"/>
                  <a:pt x="164306" y="140488"/>
                </a:cubicBezTo>
                <a:cubicBezTo>
                  <a:pt x="161677" y="140488"/>
                  <a:pt x="159544" y="142621"/>
                  <a:pt x="159544" y="145250"/>
                </a:cubicBezTo>
                <a:lnTo>
                  <a:pt x="159544" y="154775"/>
                </a:lnTo>
                <a:cubicBezTo>
                  <a:pt x="159544" y="157404"/>
                  <a:pt x="161677" y="159538"/>
                  <a:pt x="164306" y="159538"/>
                </a:cubicBezTo>
                <a:close/>
                <a:moveTo>
                  <a:pt x="78581" y="130963"/>
                </a:moveTo>
                <a:lnTo>
                  <a:pt x="50006" y="130963"/>
                </a:lnTo>
                <a:cubicBezTo>
                  <a:pt x="47377" y="130963"/>
                  <a:pt x="45244" y="133096"/>
                  <a:pt x="45244" y="135725"/>
                </a:cubicBezTo>
                <a:lnTo>
                  <a:pt x="45244" y="154775"/>
                </a:lnTo>
                <a:cubicBezTo>
                  <a:pt x="45244" y="157404"/>
                  <a:pt x="47377" y="159538"/>
                  <a:pt x="50006" y="159538"/>
                </a:cubicBezTo>
                <a:lnTo>
                  <a:pt x="78581" y="159538"/>
                </a:lnTo>
                <a:cubicBezTo>
                  <a:pt x="81210" y="159538"/>
                  <a:pt x="83344" y="157404"/>
                  <a:pt x="83344" y="154775"/>
                </a:cubicBezTo>
                <a:lnTo>
                  <a:pt x="83344" y="135725"/>
                </a:lnTo>
                <a:cubicBezTo>
                  <a:pt x="83344" y="133096"/>
                  <a:pt x="81210" y="130963"/>
                  <a:pt x="78581" y="130963"/>
                </a:cubicBezTo>
                <a:close/>
                <a:moveTo>
                  <a:pt x="73819" y="150013"/>
                </a:moveTo>
                <a:lnTo>
                  <a:pt x="54769" y="150013"/>
                </a:lnTo>
                <a:lnTo>
                  <a:pt x="54769" y="140488"/>
                </a:lnTo>
                <a:lnTo>
                  <a:pt x="73819" y="140488"/>
                </a:lnTo>
                <a:lnTo>
                  <a:pt x="73819" y="150013"/>
                </a:lnTo>
                <a:close/>
                <a:moveTo>
                  <a:pt x="183356" y="159538"/>
                </a:moveTo>
                <a:cubicBezTo>
                  <a:pt x="185985" y="159538"/>
                  <a:pt x="188119" y="157404"/>
                  <a:pt x="188119" y="154775"/>
                </a:cubicBezTo>
                <a:lnTo>
                  <a:pt x="188119" y="145250"/>
                </a:lnTo>
                <a:cubicBezTo>
                  <a:pt x="188119" y="142621"/>
                  <a:pt x="185985" y="140488"/>
                  <a:pt x="183356" y="140488"/>
                </a:cubicBezTo>
                <a:cubicBezTo>
                  <a:pt x="180727" y="140488"/>
                  <a:pt x="178594" y="142621"/>
                  <a:pt x="178594" y="145250"/>
                </a:cubicBezTo>
                <a:lnTo>
                  <a:pt x="178594" y="154775"/>
                </a:lnTo>
                <a:cubicBezTo>
                  <a:pt x="178594" y="157404"/>
                  <a:pt x="180727" y="159538"/>
                  <a:pt x="183356" y="159538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BAD1538B-5BD2-440D-867B-68AC036B6D4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7282" b="7282"/>
          <a:stretch>
            <a:fillRect/>
          </a:stretch>
        </p:blipFill>
        <p:spPr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35192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57163" y="128588"/>
            <a:ext cx="6515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Applications Software (Part 2)</a:t>
            </a:r>
          </a:p>
        </p:txBody>
      </p:sp>
      <p:sp>
        <p:nvSpPr>
          <p:cNvPr id="2" name="Rectangle 1"/>
          <p:cNvSpPr/>
          <p:nvPr/>
        </p:nvSpPr>
        <p:spPr>
          <a:xfrm>
            <a:off x="157162" y="590253"/>
            <a:ext cx="1203483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latin typeface="+mj-lt"/>
              </a:rPr>
              <a:t>Application software is a program designed for users to perform specific tasks. Each type of application software will be able to perform more specialised tasks. However, some can be a little more versatile. </a:t>
            </a:r>
          </a:p>
          <a:p>
            <a:endParaRPr lang="en-GB" dirty="0">
              <a:latin typeface="+mj-lt"/>
            </a:endParaRPr>
          </a:p>
          <a:p>
            <a:r>
              <a:rPr lang="en-GB" dirty="0">
                <a:latin typeface="+mj-lt"/>
              </a:rPr>
              <a:t>Using the brands below. Identify it’s generic term and then identify it’s purpose by matching them up. The first has been done for you. </a:t>
            </a:r>
          </a:p>
          <a:p>
            <a:endParaRPr lang="en-GB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3869069"/>
              </p:ext>
            </p:extLst>
          </p:nvPr>
        </p:nvGraphicFramePr>
        <p:xfrm>
          <a:off x="2791873" y="2087906"/>
          <a:ext cx="6051134" cy="197998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29365">
                  <a:extLst>
                    <a:ext uri="{9D8B030D-6E8A-4147-A177-3AD203B41FA5}">
                      <a16:colId xmlns:a16="http://schemas.microsoft.com/office/drawing/2014/main" val="1364636095"/>
                    </a:ext>
                  </a:extLst>
                </a:gridCol>
                <a:gridCol w="320842">
                  <a:extLst>
                    <a:ext uri="{9D8B030D-6E8A-4147-A177-3AD203B41FA5}">
                      <a16:colId xmlns:a16="http://schemas.microsoft.com/office/drawing/2014/main" val="808824935"/>
                    </a:ext>
                  </a:extLst>
                </a:gridCol>
                <a:gridCol w="2935706">
                  <a:extLst>
                    <a:ext uri="{9D8B030D-6E8A-4147-A177-3AD203B41FA5}">
                      <a16:colId xmlns:a16="http://schemas.microsoft.com/office/drawing/2014/main" val="1386098966"/>
                    </a:ext>
                  </a:extLst>
                </a:gridCol>
                <a:gridCol w="465221">
                  <a:extLst>
                    <a:ext uri="{9D8B030D-6E8A-4147-A177-3AD203B41FA5}">
                      <a16:colId xmlns:a16="http://schemas.microsoft.com/office/drawing/2014/main" val="2776801606"/>
                    </a:ext>
                  </a:extLst>
                </a:gridCol>
              </a:tblGrid>
              <a:tr h="494996"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Adobe</a:t>
                      </a:r>
                      <a:r>
                        <a:rPr lang="en-GB" sz="1800" baseline="0" dirty="0">
                          <a:latin typeface="+mj-lt"/>
                        </a:rPr>
                        <a:t> Dreamweaver</a:t>
                      </a:r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Web authoring</a:t>
                      </a:r>
                      <a:r>
                        <a:rPr lang="en-GB" sz="1800" baseline="0" dirty="0">
                          <a:latin typeface="+mj-lt"/>
                        </a:rPr>
                        <a:t> software</a:t>
                      </a:r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694043815"/>
                  </a:ext>
                </a:extLst>
              </a:tr>
              <a:tr h="494996"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Windows</a:t>
                      </a:r>
                      <a:r>
                        <a:rPr lang="en-GB" sz="1800" baseline="0" dirty="0">
                          <a:latin typeface="+mj-lt"/>
                        </a:rPr>
                        <a:t> Movie Maker</a:t>
                      </a:r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Web browser software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834243295"/>
                  </a:ext>
                </a:extLst>
              </a:tr>
              <a:tr h="494996"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Google Chrome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Sound editing</a:t>
                      </a:r>
                      <a:r>
                        <a:rPr lang="en-GB" sz="1800" baseline="0" dirty="0">
                          <a:latin typeface="+mj-lt"/>
                        </a:rPr>
                        <a:t> software</a:t>
                      </a:r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90551672"/>
                  </a:ext>
                </a:extLst>
              </a:tr>
              <a:tr h="494996"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Audacity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Video editing</a:t>
                      </a:r>
                      <a:r>
                        <a:rPr lang="en-GB" sz="1800" baseline="0" dirty="0">
                          <a:latin typeface="+mj-lt"/>
                        </a:rPr>
                        <a:t> software</a:t>
                      </a:r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745365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45634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57163" y="128588"/>
            <a:ext cx="6515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Applications Software (Part 2)</a:t>
            </a:r>
          </a:p>
        </p:txBody>
      </p:sp>
      <p:sp>
        <p:nvSpPr>
          <p:cNvPr id="2" name="Rectangle 1"/>
          <p:cNvSpPr/>
          <p:nvPr/>
        </p:nvSpPr>
        <p:spPr>
          <a:xfrm>
            <a:off x="157162" y="590253"/>
            <a:ext cx="1203483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latin typeface="+mj-lt"/>
              </a:rPr>
              <a:t>Application software is a program designed for users to perform specific tasks. Each type of application software will be able to perform more specialised tasks. However, some can be a little more versatile. </a:t>
            </a:r>
          </a:p>
          <a:p>
            <a:endParaRPr lang="en-GB" dirty="0">
              <a:latin typeface="+mj-lt"/>
            </a:endParaRPr>
          </a:p>
          <a:p>
            <a:r>
              <a:rPr lang="en-GB" dirty="0">
                <a:latin typeface="+mj-lt"/>
              </a:rPr>
              <a:t>Using the brands below. Identify it’s generic term and then identify it’s purpose by matching them up. The first has been done for you. </a:t>
            </a:r>
          </a:p>
          <a:p>
            <a:endParaRPr lang="en-GB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7596885"/>
              </p:ext>
            </p:extLst>
          </p:nvPr>
        </p:nvGraphicFramePr>
        <p:xfrm>
          <a:off x="1402053" y="2118903"/>
          <a:ext cx="9545054" cy="227015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20842">
                  <a:extLst>
                    <a:ext uri="{9D8B030D-6E8A-4147-A177-3AD203B41FA5}">
                      <a16:colId xmlns:a16="http://schemas.microsoft.com/office/drawing/2014/main" val="808824935"/>
                    </a:ext>
                  </a:extLst>
                </a:gridCol>
                <a:gridCol w="2935706">
                  <a:extLst>
                    <a:ext uri="{9D8B030D-6E8A-4147-A177-3AD203B41FA5}">
                      <a16:colId xmlns:a16="http://schemas.microsoft.com/office/drawing/2014/main" val="1386098966"/>
                    </a:ext>
                  </a:extLst>
                </a:gridCol>
                <a:gridCol w="465221">
                  <a:extLst>
                    <a:ext uri="{9D8B030D-6E8A-4147-A177-3AD203B41FA5}">
                      <a16:colId xmlns:a16="http://schemas.microsoft.com/office/drawing/2014/main" val="2776801606"/>
                    </a:ext>
                  </a:extLst>
                </a:gridCol>
                <a:gridCol w="5823285">
                  <a:extLst>
                    <a:ext uri="{9D8B030D-6E8A-4147-A177-3AD203B41FA5}">
                      <a16:colId xmlns:a16="http://schemas.microsoft.com/office/drawing/2014/main" val="3652783703"/>
                    </a:ext>
                  </a:extLst>
                </a:gridCol>
              </a:tblGrid>
              <a:tr h="494996"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Web authoring</a:t>
                      </a:r>
                      <a:r>
                        <a:rPr lang="en-GB" sz="1800" baseline="0" dirty="0">
                          <a:latin typeface="+mj-lt"/>
                        </a:rPr>
                        <a:t> software</a:t>
                      </a:r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Allows editing and generating of audio data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4043815"/>
                  </a:ext>
                </a:extLst>
              </a:tr>
              <a:tr h="494996"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Web browser software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Allows users to open</a:t>
                      </a:r>
                      <a:r>
                        <a:rPr lang="en-GB" sz="1800" baseline="0" dirty="0">
                          <a:latin typeface="+mj-lt"/>
                        </a:rPr>
                        <a:t> and display web pages.</a:t>
                      </a:r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4243295"/>
                  </a:ext>
                </a:extLst>
              </a:tr>
              <a:tr h="494996"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Sound editing</a:t>
                      </a:r>
                      <a:r>
                        <a:rPr lang="en-GB" sz="1800" baseline="0" dirty="0">
                          <a:latin typeface="+mj-lt"/>
                        </a:rPr>
                        <a:t> software</a:t>
                      </a:r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Involves putting together raw footage of various shots to create a sequence or scene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0551672"/>
                  </a:ext>
                </a:extLst>
              </a:tr>
              <a:tr h="494996"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Video editing</a:t>
                      </a:r>
                      <a:r>
                        <a:rPr lang="en-GB" sz="1800" baseline="0" dirty="0">
                          <a:latin typeface="+mj-lt"/>
                        </a:rPr>
                        <a:t> software</a:t>
                      </a:r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A type of desktop publishing tool that allows users to create websites.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4536571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8564AC46-D49C-4DFE-987D-CBBF1E5D8A40}"/>
              </a:ext>
            </a:extLst>
          </p:cNvPr>
          <p:cNvSpPr/>
          <p:nvPr/>
        </p:nvSpPr>
        <p:spPr>
          <a:xfrm>
            <a:off x="157162" y="4650209"/>
            <a:ext cx="5757863" cy="161753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u="sng" dirty="0">
                <a:solidFill>
                  <a:schemeClr val="tx1"/>
                </a:solidFill>
                <a:latin typeface="+mj-lt"/>
              </a:rPr>
              <a:t>Identify up to three advantages to using application software.</a:t>
            </a:r>
          </a:p>
          <a:p>
            <a:pPr algn="ctr"/>
            <a:endParaRPr lang="en-GB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sz="1600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sz="1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B522794-F0DE-444A-BBAC-1F0D6A63355A}"/>
              </a:ext>
            </a:extLst>
          </p:cNvPr>
          <p:cNvSpPr/>
          <p:nvPr/>
        </p:nvSpPr>
        <p:spPr>
          <a:xfrm>
            <a:off x="6174580" y="4650208"/>
            <a:ext cx="5757863" cy="161753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u="sng" dirty="0">
                <a:solidFill>
                  <a:schemeClr val="tx1"/>
                </a:solidFill>
                <a:latin typeface="+mj-lt"/>
              </a:rPr>
              <a:t>Identify up to three disadvantages to using application software.</a:t>
            </a:r>
          </a:p>
          <a:p>
            <a:pPr algn="ctr"/>
            <a:endParaRPr lang="en-GB" sz="1600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sz="1400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5062878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57163" y="128588"/>
            <a:ext cx="6515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Applications Software (Part 2)</a:t>
            </a:r>
          </a:p>
        </p:txBody>
      </p:sp>
      <p:sp>
        <p:nvSpPr>
          <p:cNvPr id="2" name="Rectangle 1"/>
          <p:cNvSpPr/>
          <p:nvPr/>
        </p:nvSpPr>
        <p:spPr>
          <a:xfrm>
            <a:off x="157162" y="590253"/>
            <a:ext cx="1203483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latin typeface="+mj-lt"/>
              </a:rPr>
              <a:t>Application software is a program designed for users to perform specific tasks. Each type of application software will be able to perform more specialised tasks. However, some can be a little more versatile. </a:t>
            </a:r>
          </a:p>
          <a:p>
            <a:endParaRPr lang="en-GB" dirty="0">
              <a:latin typeface="+mj-lt"/>
            </a:endParaRPr>
          </a:p>
          <a:p>
            <a:r>
              <a:rPr lang="en-GB" dirty="0">
                <a:latin typeface="+mj-lt"/>
              </a:rPr>
              <a:t>Using the brands below. Identify it’s generic term and then identify it’s purpose by matching them up. The first has been done for you. </a:t>
            </a:r>
          </a:p>
          <a:p>
            <a:endParaRPr lang="en-GB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2353133"/>
              </p:ext>
            </p:extLst>
          </p:nvPr>
        </p:nvGraphicFramePr>
        <p:xfrm>
          <a:off x="1133554" y="2087906"/>
          <a:ext cx="9545054" cy="227015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20842">
                  <a:extLst>
                    <a:ext uri="{9D8B030D-6E8A-4147-A177-3AD203B41FA5}">
                      <a16:colId xmlns:a16="http://schemas.microsoft.com/office/drawing/2014/main" val="808824935"/>
                    </a:ext>
                  </a:extLst>
                </a:gridCol>
                <a:gridCol w="2935706">
                  <a:extLst>
                    <a:ext uri="{9D8B030D-6E8A-4147-A177-3AD203B41FA5}">
                      <a16:colId xmlns:a16="http://schemas.microsoft.com/office/drawing/2014/main" val="1386098966"/>
                    </a:ext>
                  </a:extLst>
                </a:gridCol>
                <a:gridCol w="465221">
                  <a:extLst>
                    <a:ext uri="{9D8B030D-6E8A-4147-A177-3AD203B41FA5}">
                      <a16:colId xmlns:a16="http://schemas.microsoft.com/office/drawing/2014/main" val="2776801606"/>
                    </a:ext>
                  </a:extLst>
                </a:gridCol>
                <a:gridCol w="5823285">
                  <a:extLst>
                    <a:ext uri="{9D8B030D-6E8A-4147-A177-3AD203B41FA5}">
                      <a16:colId xmlns:a16="http://schemas.microsoft.com/office/drawing/2014/main" val="3652783703"/>
                    </a:ext>
                  </a:extLst>
                </a:gridCol>
              </a:tblGrid>
              <a:tr h="494996"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Web authoring</a:t>
                      </a:r>
                      <a:r>
                        <a:rPr lang="en-GB" sz="1800" baseline="0" dirty="0">
                          <a:latin typeface="+mj-lt"/>
                        </a:rPr>
                        <a:t> software</a:t>
                      </a:r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Allows editing and generating of audio data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94043815"/>
                  </a:ext>
                </a:extLst>
              </a:tr>
              <a:tr h="494996"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Web browser software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Allows users to open</a:t>
                      </a:r>
                      <a:r>
                        <a:rPr lang="en-GB" sz="1800" baseline="0" dirty="0">
                          <a:latin typeface="+mj-lt"/>
                        </a:rPr>
                        <a:t> and display web pages.</a:t>
                      </a:r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4243295"/>
                  </a:ext>
                </a:extLst>
              </a:tr>
              <a:tr h="494996"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Sound editing</a:t>
                      </a:r>
                      <a:r>
                        <a:rPr lang="en-GB" sz="1800" baseline="0" dirty="0">
                          <a:latin typeface="+mj-lt"/>
                        </a:rPr>
                        <a:t> software</a:t>
                      </a:r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Involves putting together raw footage of various shots to create a sequence or scene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0551672"/>
                  </a:ext>
                </a:extLst>
              </a:tr>
              <a:tr h="494996"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Video editing</a:t>
                      </a:r>
                      <a:r>
                        <a:rPr lang="en-GB" sz="1800" baseline="0" dirty="0">
                          <a:latin typeface="+mj-lt"/>
                        </a:rPr>
                        <a:t> software</a:t>
                      </a:r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A type of desktop publishing tool that allows users to create websites.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4536571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3A6C1082-675B-4BF6-9E25-F90972F02E22}"/>
              </a:ext>
            </a:extLst>
          </p:cNvPr>
          <p:cNvSpPr/>
          <p:nvPr/>
        </p:nvSpPr>
        <p:spPr>
          <a:xfrm>
            <a:off x="157162" y="4650209"/>
            <a:ext cx="5757863" cy="161753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u="sng" dirty="0">
                <a:solidFill>
                  <a:schemeClr val="tx1"/>
                </a:solidFill>
                <a:latin typeface="+mj-lt"/>
              </a:rPr>
              <a:t>Identify up to three advantages to using application software.</a:t>
            </a:r>
          </a:p>
          <a:p>
            <a:pPr algn="ctr"/>
            <a:r>
              <a:rPr lang="en-GB" dirty="0">
                <a:solidFill>
                  <a:schemeClr val="tx1"/>
                </a:solidFill>
                <a:latin typeface="+mj-lt"/>
              </a:rPr>
              <a:t>Works without being online.</a:t>
            </a:r>
          </a:p>
          <a:p>
            <a:pPr algn="ctr"/>
            <a:r>
              <a:rPr lang="en-GB" dirty="0">
                <a:solidFill>
                  <a:schemeClr val="tx1"/>
                </a:solidFill>
                <a:latin typeface="+mj-lt"/>
              </a:rPr>
              <a:t>You hold the licence to use the software.</a:t>
            </a:r>
          </a:p>
          <a:p>
            <a:pPr algn="ctr"/>
            <a:r>
              <a:rPr lang="en-GB" dirty="0">
                <a:solidFill>
                  <a:schemeClr val="tx1"/>
                </a:solidFill>
                <a:latin typeface="+mj-lt"/>
              </a:rPr>
              <a:t>You control access to the computer so security is good.</a:t>
            </a:r>
          </a:p>
          <a:p>
            <a:pPr algn="ctr"/>
            <a:endParaRPr lang="en-GB" sz="1600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sz="1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598CE4D-D77C-4D16-9225-3EEAC5EFFC29}"/>
              </a:ext>
            </a:extLst>
          </p:cNvPr>
          <p:cNvSpPr/>
          <p:nvPr/>
        </p:nvSpPr>
        <p:spPr>
          <a:xfrm>
            <a:off x="6174580" y="4650208"/>
            <a:ext cx="5757863" cy="161753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u="sng" dirty="0">
                <a:solidFill>
                  <a:schemeClr val="tx1"/>
                </a:solidFill>
                <a:latin typeface="+mj-lt"/>
              </a:rPr>
              <a:t>Identify up to three disadvantages to using application software.</a:t>
            </a:r>
          </a:p>
          <a:p>
            <a:pPr algn="ctr"/>
            <a:r>
              <a:rPr lang="en-GB" dirty="0">
                <a:solidFill>
                  <a:schemeClr val="tx1"/>
                </a:solidFill>
                <a:latin typeface="+mj-lt"/>
              </a:rPr>
              <a:t>Takes up a large amount of storage space.</a:t>
            </a:r>
          </a:p>
          <a:p>
            <a:pPr algn="ctr"/>
            <a:r>
              <a:rPr lang="en-GB" dirty="0">
                <a:solidFill>
                  <a:schemeClr val="tx1"/>
                </a:solidFill>
                <a:latin typeface="+mj-lt"/>
              </a:rPr>
              <a:t>Must download and install upgrades and patches to fix bugs.</a:t>
            </a:r>
          </a:p>
          <a:p>
            <a:pPr algn="ctr"/>
            <a:r>
              <a:rPr lang="en-GB" dirty="0">
                <a:solidFill>
                  <a:schemeClr val="tx1"/>
                </a:solidFill>
                <a:latin typeface="+mj-lt"/>
              </a:rPr>
              <a:t>All data is stored locally so it must be backed up. </a:t>
            </a:r>
          </a:p>
          <a:p>
            <a:pPr algn="ctr"/>
            <a:endParaRPr lang="en-GB" sz="1600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sz="1400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629942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7162" y="128588"/>
            <a:ext cx="11120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Bespoke software</a:t>
            </a:r>
          </a:p>
        </p:txBody>
      </p:sp>
      <p:sp>
        <p:nvSpPr>
          <p:cNvPr id="9" name="Rectangle 8"/>
          <p:cNvSpPr/>
          <p:nvPr/>
        </p:nvSpPr>
        <p:spPr>
          <a:xfrm>
            <a:off x="6063408" y="673017"/>
            <a:ext cx="5757863" cy="421903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dirty="0">
                <a:solidFill>
                  <a:schemeClr val="tx1"/>
                </a:solidFill>
                <a:latin typeface="+mj-lt"/>
              </a:rPr>
              <a:t>Key Questions:</a:t>
            </a:r>
          </a:p>
          <a:p>
            <a:pPr algn="ctr"/>
            <a:endParaRPr lang="en-GB" sz="16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6063407" y="1188116"/>
            <a:ext cx="5757863" cy="1493091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u="sng" dirty="0">
                <a:solidFill>
                  <a:schemeClr val="tx1"/>
                </a:solidFill>
                <a:latin typeface="+mj-lt"/>
              </a:rPr>
              <a:t>What is the purpose of bespoke software?</a:t>
            </a:r>
            <a:endParaRPr lang="en-GB" sz="16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157162" y="3642308"/>
            <a:ext cx="5757863" cy="2857705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u="sng" dirty="0">
                <a:solidFill>
                  <a:schemeClr val="tx1"/>
                </a:solidFill>
                <a:latin typeface="+mj-lt"/>
              </a:rPr>
              <a:t>Identify up to three advantages to using bespoke software.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69A5161-7D22-4832-B0F3-9E750BB08D71}"/>
              </a:ext>
            </a:extLst>
          </p:cNvPr>
          <p:cNvSpPr/>
          <p:nvPr/>
        </p:nvSpPr>
        <p:spPr>
          <a:xfrm>
            <a:off x="6063407" y="2774403"/>
            <a:ext cx="5757863" cy="372561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u="sng" dirty="0">
                <a:solidFill>
                  <a:schemeClr val="tx1"/>
                </a:solidFill>
                <a:latin typeface="+mj-lt"/>
              </a:rPr>
              <a:t>Identify up to three disadvantages to using bespoke software.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F979301-7777-445D-B1F5-AD0CF4DE9A9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6597"/>
          <a:stretch/>
        </p:blipFill>
        <p:spPr>
          <a:xfrm>
            <a:off x="157161" y="673017"/>
            <a:ext cx="5757863" cy="275598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516855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7162" y="128588"/>
            <a:ext cx="11120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Bespoke software</a:t>
            </a:r>
          </a:p>
        </p:txBody>
      </p:sp>
      <p:sp>
        <p:nvSpPr>
          <p:cNvPr id="9" name="Rectangle 8"/>
          <p:cNvSpPr/>
          <p:nvPr/>
        </p:nvSpPr>
        <p:spPr>
          <a:xfrm>
            <a:off x="6063408" y="673017"/>
            <a:ext cx="5757863" cy="421903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dirty="0">
                <a:solidFill>
                  <a:schemeClr val="tx1"/>
                </a:solidFill>
                <a:latin typeface="+mj-lt"/>
              </a:rPr>
              <a:t>Key Questions:</a:t>
            </a:r>
          </a:p>
          <a:p>
            <a:pPr algn="ctr"/>
            <a:endParaRPr lang="en-GB" sz="16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6063407" y="1188116"/>
            <a:ext cx="5757863" cy="149309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u="sng" dirty="0">
                <a:solidFill>
                  <a:schemeClr val="tx1"/>
                </a:solidFill>
                <a:latin typeface="+mj-lt"/>
              </a:rPr>
              <a:t>What is the purpose of bespoke software?</a:t>
            </a:r>
            <a:endParaRPr lang="en-GB" sz="1600" dirty="0">
              <a:solidFill>
                <a:schemeClr val="tx1"/>
              </a:solidFill>
              <a:latin typeface="+mj-lt"/>
            </a:endParaRPr>
          </a:p>
          <a:p>
            <a:pPr algn="ctr"/>
            <a:r>
              <a:rPr lang="en-GB" dirty="0">
                <a:solidFill>
                  <a:schemeClr val="tx1"/>
                </a:solidFill>
                <a:latin typeface="+mj-lt"/>
              </a:rPr>
              <a:t>Individuals and/or organisations use software that is specifically designed to meet their needs, it’s tailor-made software and will offer more functionality than off-the-shelf software.</a:t>
            </a:r>
          </a:p>
        </p:txBody>
      </p:sp>
      <p:sp>
        <p:nvSpPr>
          <p:cNvPr id="23" name="Rectangle 22"/>
          <p:cNvSpPr/>
          <p:nvPr/>
        </p:nvSpPr>
        <p:spPr>
          <a:xfrm>
            <a:off x="157162" y="3642308"/>
            <a:ext cx="5757863" cy="285770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u="sng" dirty="0">
                <a:solidFill>
                  <a:schemeClr val="tx1"/>
                </a:solidFill>
                <a:latin typeface="+mj-lt"/>
              </a:rPr>
              <a:t>Identify up to three advantages to using bespoke software.</a:t>
            </a:r>
          </a:p>
          <a:p>
            <a:pPr algn="ctr"/>
            <a:r>
              <a:rPr lang="en-GB" dirty="0">
                <a:solidFill>
                  <a:schemeClr val="tx1"/>
                </a:solidFill>
                <a:latin typeface="+mj-lt"/>
              </a:rPr>
              <a:t>The software will be able to offer features that are specific to the needs of the company.</a:t>
            </a:r>
          </a:p>
          <a:p>
            <a:pPr algn="ctr"/>
            <a:r>
              <a:rPr lang="en-GB" dirty="0">
                <a:solidFill>
                  <a:schemeClr val="tx1"/>
                </a:solidFill>
                <a:latin typeface="+mj-lt"/>
              </a:rPr>
              <a:t>The software will work exactly how the company intended it to.</a:t>
            </a:r>
          </a:p>
          <a:p>
            <a:pPr algn="ctr"/>
            <a:r>
              <a:rPr lang="en-GB" dirty="0">
                <a:solidFill>
                  <a:schemeClr val="tx1"/>
                </a:solidFill>
                <a:latin typeface="+mj-lt"/>
              </a:rPr>
              <a:t>The software will only have the features that they specifically need in their business.</a:t>
            </a:r>
          </a:p>
          <a:p>
            <a:pPr algn="ctr"/>
            <a:r>
              <a:rPr lang="en-GB" dirty="0">
                <a:solidFill>
                  <a:schemeClr val="tx1"/>
                </a:solidFill>
                <a:latin typeface="+mj-lt"/>
              </a:rPr>
              <a:t>This reduces the need to train their staff as they can quickly become familiar with the software.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69A5161-7D22-4832-B0F3-9E750BB08D71}"/>
              </a:ext>
            </a:extLst>
          </p:cNvPr>
          <p:cNvSpPr/>
          <p:nvPr/>
        </p:nvSpPr>
        <p:spPr>
          <a:xfrm>
            <a:off x="6063407" y="2774403"/>
            <a:ext cx="5757863" cy="372561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u="sng" dirty="0">
                <a:solidFill>
                  <a:schemeClr val="tx1"/>
                </a:solidFill>
                <a:latin typeface="+mj-lt"/>
              </a:rPr>
              <a:t>Identify up to three disadvantages to using bespoke software.</a:t>
            </a:r>
          </a:p>
          <a:p>
            <a:pPr algn="ctr"/>
            <a:r>
              <a:rPr lang="en-GB" dirty="0">
                <a:solidFill>
                  <a:schemeClr val="tx1"/>
                </a:solidFill>
                <a:latin typeface="+mj-lt"/>
              </a:rPr>
              <a:t>It takes a long time to develop such a system, between a few months to years because of the specific requirements outlined.</a:t>
            </a:r>
          </a:p>
          <a:p>
            <a:pPr algn="ctr"/>
            <a:r>
              <a:rPr lang="en-GB" dirty="0">
                <a:solidFill>
                  <a:schemeClr val="tx1"/>
                </a:solidFill>
                <a:latin typeface="+mj-lt"/>
              </a:rPr>
              <a:t>It costs a great deal of money to develop such a system, because it’s unique to that company.</a:t>
            </a:r>
          </a:p>
          <a:p>
            <a:pPr algn="ctr"/>
            <a:r>
              <a:rPr lang="en-GB" dirty="0">
                <a:solidFill>
                  <a:schemeClr val="tx1"/>
                </a:solidFill>
                <a:latin typeface="+mj-lt"/>
              </a:rPr>
              <a:t>The company may need to employ a team of people such as business analysts, programmers, testers etc</a:t>
            </a:r>
          </a:p>
          <a:p>
            <a:pPr algn="ctr"/>
            <a:r>
              <a:rPr lang="en-GB" dirty="0">
                <a:solidFill>
                  <a:schemeClr val="tx1"/>
                </a:solidFill>
                <a:latin typeface="+mj-lt"/>
              </a:rPr>
              <a:t>There will be little in the way of user support and online help. In comparison to off-the-shelf software that has lots of support in the form of written and on-screen documentation (e.g. video tutorials)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F979301-7777-445D-B1F5-AD0CF4DE9A9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6597"/>
          <a:stretch/>
        </p:blipFill>
        <p:spPr>
          <a:xfrm>
            <a:off x="157161" y="673017"/>
            <a:ext cx="5757863" cy="275598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8101467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7162" y="100013"/>
            <a:ext cx="1180147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Starter</a:t>
            </a:r>
          </a:p>
          <a:p>
            <a:endParaRPr lang="en-GB" sz="2400" b="1" u="sng" dirty="0">
              <a:latin typeface="+mj-lt"/>
            </a:endParaRPr>
          </a:p>
          <a:p>
            <a:r>
              <a:rPr lang="en-GB" dirty="0">
                <a:latin typeface="+mj-lt"/>
              </a:rPr>
              <a:t>Identify some of the functions these two systems can perform. A few have been provided for you.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541" y="1327483"/>
            <a:ext cx="5394158" cy="269707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8505" y="1320625"/>
            <a:ext cx="5407873" cy="2703937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 flipH="1">
            <a:off x="301541" y="4144036"/>
            <a:ext cx="5394158" cy="1262152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u="sng" dirty="0">
                <a:solidFill>
                  <a:schemeClr val="tx1"/>
                </a:solidFill>
                <a:latin typeface="+mj-lt"/>
              </a:rPr>
              <a:t>Smartphone</a:t>
            </a:r>
          </a:p>
          <a:p>
            <a:pPr algn="ctr"/>
            <a:r>
              <a:rPr lang="en-GB" dirty="0">
                <a:solidFill>
                  <a:schemeClr val="tx1"/>
                </a:solidFill>
                <a:latin typeface="+mj-lt"/>
              </a:rPr>
              <a:t>Browse the internet, play games, </a:t>
            </a:r>
          </a:p>
          <a:p>
            <a:pPr algn="ctr"/>
            <a:endParaRPr lang="en-GB" sz="1400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sz="1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9" name="Rectangle 8"/>
          <p:cNvSpPr/>
          <p:nvPr/>
        </p:nvSpPr>
        <p:spPr>
          <a:xfrm flipH="1">
            <a:off x="6302220" y="4144036"/>
            <a:ext cx="5394158" cy="1262152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u="sng" dirty="0">
                <a:solidFill>
                  <a:schemeClr val="tx1"/>
                </a:solidFill>
                <a:latin typeface="+mj-lt"/>
              </a:rPr>
              <a:t>Washing machine</a:t>
            </a:r>
          </a:p>
          <a:p>
            <a:pPr algn="ctr"/>
            <a:r>
              <a:rPr lang="en-GB" dirty="0">
                <a:solidFill>
                  <a:schemeClr val="tx1"/>
                </a:solidFill>
                <a:latin typeface="+mj-lt"/>
              </a:rPr>
              <a:t>Set a timer, set the temperature</a:t>
            </a:r>
          </a:p>
          <a:p>
            <a:pPr algn="ctr"/>
            <a:endParaRPr lang="en-GB" sz="1400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sz="1400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491451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7162" y="100013"/>
            <a:ext cx="1180147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Starter</a:t>
            </a:r>
          </a:p>
          <a:p>
            <a:endParaRPr lang="en-GB" sz="2400" b="1" u="sng" dirty="0">
              <a:latin typeface="+mj-lt"/>
            </a:endParaRPr>
          </a:p>
          <a:p>
            <a:r>
              <a:rPr lang="en-GB" dirty="0">
                <a:latin typeface="+mj-lt"/>
              </a:rPr>
              <a:t>Identify some of the functions these two devices can perform. A few have been provided for you.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541" y="1327483"/>
            <a:ext cx="5394158" cy="269707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8505" y="1320625"/>
            <a:ext cx="5407873" cy="2703937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 flipH="1">
            <a:off x="301541" y="4144036"/>
            <a:ext cx="5394158" cy="126215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u="sng" dirty="0">
                <a:solidFill>
                  <a:schemeClr val="tx1"/>
                </a:solidFill>
                <a:latin typeface="+mj-lt"/>
              </a:rPr>
              <a:t>Smartphone</a:t>
            </a:r>
          </a:p>
          <a:p>
            <a:pPr algn="ctr"/>
            <a:r>
              <a:rPr lang="en-GB" dirty="0">
                <a:solidFill>
                  <a:schemeClr val="tx1"/>
                </a:solidFill>
                <a:latin typeface="+mj-lt"/>
              </a:rPr>
              <a:t>Browse the internet, play games, GPS, email, social media, take photos, record sound, make calls, send text messages. </a:t>
            </a:r>
          </a:p>
          <a:p>
            <a:pPr algn="ctr"/>
            <a:endParaRPr lang="en-GB" sz="1400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sz="1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9" name="Rectangle 8"/>
          <p:cNvSpPr/>
          <p:nvPr/>
        </p:nvSpPr>
        <p:spPr>
          <a:xfrm flipH="1">
            <a:off x="6302220" y="4144036"/>
            <a:ext cx="5394158" cy="126215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u="sng" dirty="0">
                <a:solidFill>
                  <a:schemeClr val="tx1"/>
                </a:solidFill>
                <a:latin typeface="+mj-lt"/>
              </a:rPr>
              <a:t>Washing machine</a:t>
            </a:r>
          </a:p>
          <a:p>
            <a:pPr algn="ctr"/>
            <a:r>
              <a:rPr lang="en-GB" dirty="0">
                <a:solidFill>
                  <a:schemeClr val="tx1"/>
                </a:solidFill>
                <a:latin typeface="+mj-lt"/>
              </a:rPr>
              <a:t>Set a timer, set the temperature, pre-set washes (e.g. quick wash, wool etc..) </a:t>
            </a:r>
          </a:p>
          <a:p>
            <a:pPr algn="ctr"/>
            <a:endParaRPr lang="en-GB" sz="1400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sz="1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0" name="Rectangle 9"/>
          <p:cNvSpPr/>
          <p:nvPr/>
        </p:nvSpPr>
        <p:spPr>
          <a:xfrm flipH="1">
            <a:off x="301541" y="5516798"/>
            <a:ext cx="5394158" cy="117276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dirty="0">
                <a:solidFill>
                  <a:schemeClr val="tx1"/>
                </a:solidFill>
                <a:latin typeface="+mj-lt"/>
              </a:rPr>
              <a:t>A smartphone is classed as a </a:t>
            </a:r>
            <a:r>
              <a:rPr lang="en-GB" u="sng" dirty="0">
                <a:solidFill>
                  <a:schemeClr val="tx1"/>
                </a:solidFill>
                <a:latin typeface="+mj-lt"/>
              </a:rPr>
              <a:t>general purpose computer system </a:t>
            </a:r>
            <a:r>
              <a:rPr lang="en-GB" dirty="0">
                <a:solidFill>
                  <a:schemeClr val="tx1"/>
                </a:solidFill>
                <a:latin typeface="+mj-lt"/>
              </a:rPr>
              <a:t>because it’s a multi-functional device.</a:t>
            </a:r>
          </a:p>
          <a:p>
            <a:pPr algn="ctr"/>
            <a:endParaRPr lang="en-GB" sz="1400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sz="1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1" name="Rectangle 10"/>
          <p:cNvSpPr/>
          <p:nvPr/>
        </p:nvSpPr>
        <p:spPr>
          <a:xfrm flipH="1">
            <a:off x="6288505" y="5525662"/>
            <a:ext cx="5394158" cy="116389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dirty="0">
                <a:solidFill>
                  <a:schemeClr val="tx1"/>
                </a:solidFill>
                <a:latin typeface="+mj-lt"/>
              </a:rPr>
              <a:t>A washing machine is classed as a </a:t>
            </a:r>
            <a:r>
              <a:rPr lang="en-GB" u="sng" dirty="0">
                <a:solidFill>
                  <a:schemeClr val="tx1"/>
                </a:solidFill>
                <a:latin typeface="+mj-lt"/>
              </a:rPr>
              <a:t>special purpose computer system </a:t>
            </a:r>
            <a:r>
              <a:rPr lang="en-GB" dirty="0">
                <a:solidFill>
                  <a:schemeClr val="tx1"/>
                </a:solidFill>
                <a:latin typeface="+mj-lt"/>
              </a:rPr>
              <a:t>and therefore contains an </a:t>
            </a:r>
            <a:r>
              <a:rPr lang="en-GB" b="1" dirty="0">
                <a:solidFill>
                  <a:schemeClr val="tx1"/>
                </a:solidFill>
                <a:latin typeface="+mj-lt"/>
              </a:rPr>
              <a:t>embedded system</a:t>
            </a:r>
            <a:r>
              <a:rPr lang="en-GB" dirty="0">
                <a:solidFill>
                  <a:schemeClr val="tx1"/>
                </a:solidFill>
                <a:latin typeface="+mj-lt"/>
              </a:rPr>
              <a:t>. A computer system built into a device to perform a </a:t>
            </a:r>
            <a:r>
              <a:rPr lang="en-GB" b="1" dirty="0">
                <a:solidFill>
                  <a:schemeClr val="tx1"/>
                </a:solidFill>
                <a:latin typeface="+mj-lt"/>
              </a:rPr>
              <a:t>specific set of functions</a:t>
            </a:r>
            <a:r>
              <a:rPr lang="en-GB" dirty="0">
                <a:solidFill>
                  <a:schemeClr val="tx1"/>
                </a:solidFill>
                <a:latin typeface="+mj-lt"/>
              </a:rPr>
              <a:t>.</a:t>
            </a:r>
          </a:p>
          <a:p>
            <a:pPr algn="ctr"/>
            <a:endParaRPr lang="en-GB" sz="1400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sz="1400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991209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7163" y="128588"/>
            <a:ext cx="6515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Which of these contain an embedded system?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156" y="1168066"/>
            <a:ext cx="2266950" cy="20193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2329" y="1168066"/>
            <a:ext cx="1879934" cy="1879934"/>
          </a:xfrm>
          <a:prstGeom prst="rect">
            <a:avLst/>
          </a:prstGeom>
        </p:spPr>
      </p:pic>
      <p:pic>
        <p:nvPicPr>
          <p:cNvPr id="1028" name="Picture 4" descr="Microwave Oven Appliance - Free vector graphic on Pixabay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6357" y="1168066"/>
            <a:ext cx="3078717" cy="2068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1156" y="4029075"/>
            <a:ext cx="2419350" cy="188595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74996" y="4029075"/>
            <a:ext cx="2514600" cy="188595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752846" y="4029075"/>
            <a:ext cx="1942735" cy="188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223144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7163" y="128588"/>
            <a:ext cx="6515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Which of these contain an embedded system?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156" y="1168066"/>
            <a:ext cx="2266950" cy="20193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2329" y="1168066"/>
            <a:ext cx="1879934" cy="1879934"/>
          </a:xfrm>
          <a:prstGeom prst="rect">
            <a:avLst/>
          </a:prstGeom>
        </p:spPr>
      </p:pic>
      <p:pic>
        <p:nvPicPr>
          <p:cNvPr id="1028" name="Picture 4" descr="Microwave Oven Appliance - Free vector graphic on Pixabay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6357" y="1168066"/>
            <a:ext cx="3078717" cy="2068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1156" y="4029075"/>
            <a:ext cx="2419350" cy="188595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74996" y="4029075"/>
            <a:ext cx="2514600" cy="188595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752846" y="4029075"/>
            <a:ext cx="1942735" cy="188595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244531" y="2263170"/>
            <a:ext cx="9837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600" b="1" dirty="0">
                <a:solidFill>
                  <a:srgbClr val="00FF00"/>
                </a:solidFill>
                <a:sym typeface="Wingdings" panose="05000000000000000000" pitchFamily="2" charset="2"/>
              </a:rPr>
              <a:t></a:t>
            </a:r>
            <a:endParaRPr lang="en-GB" sz="9600" b="1" dirty="0">
              <a:solidFill>
                <a:srgbClr val="00FF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411326" y="2063167"/>
            <a:ext cx="9837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600" b="1" dirty="0">
                <a:solidFill>
                  <a:srgbClr val="00FF00"/>
                </a:solidFill>
                <a:sym typeface="Wingdings" panose="05000000000000000000" pitchFamily="2" charset="2"/>
              </a:rPr>
              <a:t></a:t>
            </a:r>
            <a:endParaRPr lang="en-GB" sz="9600" b="1" dirty="0">
              <a:solidFill>
                <a:srgbClr val="00FF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411326" y="5130195"/>
            <a:ext cx="9837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600" b="1" dirty="0">
                <a:solidFill>
                  <a:srgbClr val="00FF00"/>
                </a:solidFill>
                <a:sym typeface="Wingdings" panose="05000000000000000000" pitchFamily="2" charset="2"/>
              </a:rPr>
              <a:t></a:t>
            </a:r>
            <a:endParaRPr lang="en-GB" sz="9600" b="1" dirty="0">
              <a:solidFill>
                <a:srgbClr val="00FF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239042" y="5130195"/>
            <a:ext cx="9837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600" b="1" dirty="0">
                <a:solidFill>
                  <a:srgbClr val="00FF00"/>
                </a:solidFill>
                <a:sym typeface="Wingdings" panose="05000000000000000000" pitchFamily="2" charset="2"/>
              </a:rPr>
              <a:t></a:t>
            </a:r>
            <a:endParaRPr lang="en-GB" sz="9600" b="1" dirty="0">
              <a:solidFill>
                <a:srgbClr val="00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780410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7163" y="100013"/>
            <a:ext cx="6515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Computer control</a:t>
            </a:r>
          </a:p>
        </p:txBody>
      </p:sp>
      <p:sp>
        <p:nvSpPr>
          <p:cNvPr id="8" name="Rectangle 7"/>
          <p:cNvSpPr/>
          <p:nvPr/>
        </p:nvSpPr>
        <p:spPr>
          <a:xfrm>
            <a:off x="6143623" y="2190282"/>
            <a:ext cx="5757863" cy="358738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  <a:latin typeface="+mj-lt"/>
              </a:rPr>
              <a:t>Key Questions</a:t>
            </a:r>
          </a:p>
        </p:txBody>
      </p:sp>
      <p:sp>
        <p:nvSpPr>
          <p:cNvPr id="9" name="Rectangle 8"/>
          <p:cNvSpPr/>
          <p:nvPr/>
        </p:nvSpPr>
        <p:spPr>
          <a:xfrm>
            <a:off x="6143623" y="710857"/>
            <a:ext cx="5757863" cy="1353089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sz="2000" u="sng" dirty="0">
                <a:solidFill>
                  <a:schemeClr val="tx1"/>
                </a:solidFill>
                <a:latin typeface="+mj-lt"/>
              </a:rPr>
              <a:t>Scenario</a:t>
            </a:r>
          </a:p>
          <a:p>
            <a:pPr algn="ctr"/>
            <a:r>
              <a:rPr lang="en-GB" sz="2000" dirty="0">
                <a:solidFill>
                  <a:schemeClr val="tx1"/>
                </a:solidFill>
                <a:latin typeface="+mj-lt"/>
              </a:rPr>
              <a:t>When patients are critically ill, they are taken to an intensive care unit (ICU). A system that has been under significant pressure due to the COVID-19 pandemic.</a:t>
            </a:r>
          </a:p>
          <a:p>
            <a:pPr algn="ctr"/>
            <a:endParaRPr lang="en-GB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143623" y="2714716"/>
            <a:ext cx="5757863" cy="1324219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u="sng" dirty="0">
                <a:solidFill>
                  <a:schemeClr val="tx1"/>
                </a:solidFill>
                <a:latin typeface="+mj-lt"/>
              </a:rPr>
              <a:t>An ICU is classed as an embedded system. </a:t>
            </a:r>
          </a:p>
          <a:p>
            <a:pPr algn="ctr"/>
            <a:r>
              <a:rPr lang="en-GB" u="sng" dirty="0">
                <a:solidFill>
                  <a:schemeClr val="tx1"/>
                </a:solidFill>
                <a:latin typeface="+mj-lt"/>
              </a:rPr>
              <a:t>What specific functions does an ICU perform?</a:t>
            </a:r>
          </a:p>
          <a:p>
            <a:pPr algn="ctr"/>
            <a:endParaRPr lang="en-GB" sz="1600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sz="1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57163" y="4774755"/>
            <a:ext cx="5511558" cy="1811782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b="1" dirty="0">
                <a:solidFill>
                  <a:schemeClr val="tx1"/>
                </a:solidFill>
                <a:latin typeface="+mj-lt"/>
              </a:rPr>
              <a:t>BONUS QUESTION</a:t>
            </a:r>
          </a:p>
          <a:p>
            <a:pPr algn="ctr"/>
            <a:r>
              <a:rPr lang="en-GB" u="sng" dirty="0">
                <a:solidFill>
                  <a:schemeClr val="tx1"/>
                </a:solidFill>
                <a:latin typeface="+mj-lt"/>
              </a:rPr>
              <a:t>List three components found in an embedded system</a:t>
            </a:r>
            <a:r>
              <a:rPr lang="en-GB" sz="1600" u="sng" dirty="0">
                <a:solidFill>
                  <a:schemeClr val="tx1"/>
                </a:solidFill>
                <a:latin typeface="+mj-lt"/>
              </a:rPr>
              <a:t>?</a:t>
            </a:r>
          </a:p>
          <a:p>
            <a:pPr algn="ctr"/>
            <a:endParaRPr lang="en-GB" sz="1400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sz="1400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163" y="712826"/>
            <a:ext cx="5511558" cy="3672388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6143622" y="4206230"/>
            <a:ext cx="5757863" cy="238030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u="sng" dirty="0">
                <a:solidFill>
                  <a:schemeClr val="tx1"/>
                </a:solidFill>
                <a:latin typeface="+mj-lt"/>
              </a:rPr>
              <a:t>Embedded systems tend to operate in real-time.</a:t>
            </a:r>
          </a:p>
          <a:p>
            <a:pPr algn="ctr"/>
            <a:r>
              <a:rPr lang="en-GB" u="sng" dirty="0">
                <a:solidFill>
                  <a:schemeClr val="tx1"/>
                </a:solidFill>
                <a:latin typeface="+mj-lt"/>
              </a:rPr>
              <a:t>Why must an ICU operate in real-time?</a:t>
            </a:r>
          </a:p>
          <a:p>
            <a:pPr algn="ctr"/>
            <a:endParaRPr lang="en-GB" sz="1600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sz="1400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8976440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2</a:t>
            </a:fld>
            <a:endParaRPr lang="en-US" noProof="0" dirty="0"/>
          </a:p>
        </p:txBody>
      </p:sp>
      <p:sp>
        <p:nvSpPr>
          <p:cNvPr id="3" name="TextBox 2"/>
          <p:cNvSpPr txBox="1"/>
          <p:nvPr/>
        </p:nvSpPr>
        <p:spPr>
          <a:xfrm>
            <a:off x="157163" y="128588"/>
            <a:ext cx="6515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Logo quiz – Guess the application!</a:t>
            </a:r>
          </a:p>
        </p:txBody>
      </p:sp>
      <p:pic>
        <p:nvPicPr>
          <p:cNvPr id="7172" name="Picture 4" descr="Microsoft word Icon of Flat style - Available in SVG, PNG, EPS, AI &amp; Icon  fonts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35" t="16698" r="18667" b="18421"/>
          <a:stretch/>
        </p:blipFill>
        <p:spPr bwMode="auto">
          <a:xfrm>
            <a:off x="2924289" y="696954"/>
            <a:ext cx="1364343" cy="1409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22024" t="21949" r="22619" b="23289"/>
          <a:stretch/>
        </p:blipFill>
        <p:spPr>
          <a:xfrm>
            <a:off x="5293406" y="696954"/>
            <a:ext cx="1378857" cy="136403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/>
          <a:srcRect l="22322" t="22247" r="22322" b="21801"/>
          <a:stretch/>
        </p:blipFill>
        <p:spPr>
          <a:xfrm>
            <a:off x="7823198" y="681969"/>
            <a:ext cx="1364345" cy="13790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/>
          <a:srcRect l="22619" t="24033" r="22322" b="22098"/>
          <a:stretch/>
        </p:blipFill>
        <p:spPr>
          <a:xfrm>
            <a:off x="10170998" y="681969"/>
            <a:ext cx="1407885" cy="137744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6"/>
          <a:srcRect l="22024" t="23140" r="21727" b="22991"/>
          <a:stretch/>
        </p:blipFill>
        <p:spPr>
          <a:xfrm>
            <a:off x="326231" y="696954"/>
            <a:ext cx="1447123" cy="138586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7"/>
          <a:srcRect l="22322" t="22544" r="22322" b="22693"/>
          <a:stretch/>
        </p:blipFill>
        <p:spPr>
          <a:xfrm>
            <a:off x="326231" y="2732560"/>
            <a:ext cx="1455535" cy="143988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8"/>
          <a:srcRect l="21428" t="23437" r="22024" b="22098"/>
          <a:stretch/>
        </p:blipFill>
        <p:spPr>
          <a:xfrm>
            <a:off x="2932701" y="2732560"/>
            <a:ext cx="1494962" cy="143988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963227" y="2440241"/>
            <a:ext cx="2026558" cy="202655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525349" y="2451806"/>
            <a:ext cx="2014993" cy="2014993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11"/>
          <a:srcRect l="20457" t="27744" r="20435" b="27885"/>
          <a:stretch/>
        </p:blipFill>
        <p:spPr>
          <a:xfrm>
            <a:off x="10179410" y="2676037"/>
            <a:ext cx="1542031" cy="1496407"/>
          </a:xfrm>
          <a:prstGeom prst="rect">
            <a:avLst/>
          </a:prstGeom>
        </p:spPr>
      </p:pic>
      <p:pic>
        <p:nvPicPr>
          <p:cNvPr id="7174" name="Picture 6" descr="Notepad Logo - LogoDix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3" y="4822182"/>
            <a:ext cx="1475941" cy="1475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13"/>
          <a:srcRect l="16493" t="17057" r="25693"/>
          <a:stretch/>
        </p:blipFill>
        <p:spPr>
          <a:xfrm>
            <a:off x="2805045" y="4884742"/>
            <a:ext cx="1750274" cy="1350819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14"/>
          <a:srcRect l="18988" r="18112"/>
          <a:stretch/>
        </p:blipFill>
        <p:spPr>
          <a:xfrm>
            <a:off x="5137739" y="4737868"/>
            <a:ext cx="1677533" cy="1497693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0249546" y="4789068"/>
            <a:ext cx="1401758" cy="1401758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7804533" y="4857621"/>
            <a:ext cx="1383010" cy="1383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44309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7163" y="100013"/>
            <a:ext cx="6515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Computer control</a:t>
            </a:r>
          </a:p>
        </p:txBody>
      </p:sp>
      <p:sp>
        <p:nvSpPr>
          <p:cNvPr id="8" name="Rectangle 7"/>
          <p:cNvSpPr/>
          <p:nvPr/>
        </p:nvSpPr>
        <p:spPr>
          <a:xfrm>
            <a:off x="6143623" y="2190282"/>
            <a:ext cx="5757863" cy="358738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  <a:latin typeface="+mj-lt"/>
              </a:rPr>
              <a:t>Key Questions</a:t>
            </a:r>
          </a:p>
        </p:txBody>
      </p:sp>
      <p:sp>
        <p:nvSpPr>
          <p:cNvPr id="9" name="Rectangle 8"/>
          <p:cNvSpPr/>
          <p:nvPr/>
        </p:nvSpPr>
        <p:spPr>
          <a:xfrm>
            <a:off x="6143623" y="710857"/>
            <a:ext cx="5757863" cy="1353089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sz="2000" u="sng" dirty="0">
                <a:solidFill>
                  <a:schemeClr val="tx1"/>
                </a:solidFill>
                <a:latin typeface="+mj-lt"/>
              </a:rPr>
              <a:t>Scenario</a:t>
            </a:r>
          </a:p>
          <a:p>
            <a:pPr algn="ctr"/>
            <a:r>
              <a:rPr lang="en-GB" sz="2000" dirty="0">
                <a:solidFill>
                  <a:schemeClr val="tx1"/>
                </a:solidFill>
                <a:latin typeface="+mj-lt"/>
              </a:rPr>
              <a:t>When patients are critically ill, they are taken to an intensive care unit (ICU). A system that has be under a lot of pressure due to the COVID pandemic.</a:t>
            </a:r>
          </a:p>
          <a:p>
            <a:pPr algn="ctr"/>
            <a:endParaRPr lang="en-GB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143623" y="2714716"/>
            <a:ext cx="5757863" cy="132421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u="sng" dirty="0">
                <a:solidFill>
                  <a:schemeClr val="tx1"/>
                </a:solidFill>
                <a:latin typeface="+mj-lt"/>
              </a:rPr>
              <a:t>An ICU is classed as an embedded system. </a:t>
            </a:r>
          </a:p>
          <a:p>
            <a:pPr algn="ctr"/>
            <a:r>
              <a:rPr lang="en-GB" u="sng" dirty="0">
                <a:solidFill>
                  <a:schemeClr val="tx1"/>
                </a:solidFill>
                <a:latin typeface="+mj-lt"/>
              </a:rPr>
              <a:t>What specific functions does an ICU perform?</a:t>
            </a:r>
          </a:p>
          <a:p>
            <a:pPr algn="ctr"/>
            <a:endParaRPr lang="en-GB" sz="1600" dirty="0">
              <a:solidFill>
                <a:schemeClr val="tx1"/>
              </a:solidFill>
              <a:latin typeface="+mj-lt"/>
            </a:endParaRPr>
          </a:p>
          <a:p>
            <a:pPr algn="ctr"/>
            <a:r>
              <a:rPr lang="en-GB" dirty="0">
                <a:solidFill>
                  <a:schemeClr val="tx1"/>
                </a:solidFill>
                <a:latin typeface="+mj-lt"/>
              </a:rPr>
              <a:t>Monitor heart rate, set right medication.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163" y="712826"/>
            <a:ext cx="5511558" cy="3672388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6143622" y="4206230"/>
            <a:ext cx="5757863" cy="238030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u="sng" dirty="0">
                <a:solidFill>
                  <a:schemeClr val="tx1"/>
                </a:solidFill>
                <a:latin typeface="+mj-lt"/>
              </a:rPr>
              <a:t>Embedded systems tend to operate in real-time.</a:t>
            </a:r>
          </a:p>
          <a:p>
            <a:pPr algn="ctr"/>
            <a:r>
              <a:rPr lang="en-GB" u="sng" dirty="0">
                <a:solidFill>
                  <a:schemeClr val="tx1"/>
                </a:solidFill>
                <a:latin typeface="+mj-lt"/>
              </a:rPr>
              <a:t>Why must an ICU operate in real-time?</a:t>
            </a:r>
          </a:p>
          <a:p>
            <a:pPr algn="ctr"/>
            <a:endParaRPr lang="en-GB" u="sng" dirty="0">
              <a:solidFill>
                <a:schemeClr val="tx1"/>
              </a:solidFill>
              <a:latin typeface="+mj-lt"/>
            </a:endParaRPr>
          </a:p>
          <a:p>
            <a:pPr algn="ctr"/>
            <a:r>
              <a:rPr lang="en-GB" dirty="0">
                <a:solidFill>
                  <a:schemeClr val="tx1"/>
                </a:solidFill>
                <a:latin typeface="+mj-lt"/>
              </a:rPr>
              <a:t>If something happens to the patient then the response must be immediate as they can’t afford any delay whatsoever because it could have fatal circumstances.</a:t>
            </a:r>
          </a:p>
          <a:p>
            <a:pPr algn="ctr"/>
            <a:endParaRPr lang="en-GB" dirty="0">
              <a:solidFill>
                <a:schemeClr val="tx1"/>
              </a:solidFill>
              <a:latin typeface="+mj-lt"/>
            </a:endParaRPr>
          </a:p>
          <a:p>
            <a:pPr algn="ctr"/>
            <a:r>
              <a:rPr lang="en-GB" i="1" dirty="0">
                <a:solidFill>
                  <a:schemeClr val="tx1"/>
                </a:solidFill>
                <a:latin typeface="+mj-lt"/>
              </a:rPr>
              <a:t>*Real-time means a response is guaranteed almost immediately.</a:t>
            </a:r>
          </a:p>
          <a:p>
            <a:pPr algn="ctr"/>
            <a:endParaRPr lang="en-GB" sz="1600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sz="1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57163" y="4774755"/>
            <a:ext cx="5511558" cy="181178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b="1" dirty="0">
                <a:solidFill>
                  <a:schemeClr val="tx1"/>
                </a:solidFill>
                <a:latin typeface="+mj-lt"/>
              </a:rPr>
              <a:t>BONUS QUESTION</a:t>
            </a:r>
          </a:p>
          <a:p>
            <a:pPr algn="ctr"/>
            <a:r>
              <a:rPr lang="en-GB" u="sng" dirty="0">
                <a:solidFill>
                  <a:schemeClr val="tx1"/>
                </a:solidFill>
                <a:latin typeface="+mj-lt"/>
              </a:rPr>
              <a:t>List three components found in an embedded system?</a:t>
            </a:r>
          </a:p>
          <a:p>
            <a:pPr algn="ctr"/>
            <a:r>
              <a:rPr lang="en-GB" dirty="0">
                <a:solidFill>
                  <a:schemeClr val="tx1"/>
                </a:solidFill>
                <a:latin typeface="+mj-lt"/>
              </a:rPr>
              <a:t>Processor</a:t>
            </a:r>
          </a:p>
          <a:p>
            <a:pPr algn="ctr"/>
            <a:r>
              <a:rPr lang="en-GB" dirty="0">
                <a:solidFill>
                  <a:schemeClr val="tx1"/>
                </a:solidFill>
                <a:latin typeface="+mj-lt"/>
              </a:rPr>
              <a:t>Memory</a:t>
            </a:r>
          </a:p>
          <a:p>
            <a:pPr algn="ctr"/>
            <a:r>
              <a:rPr lang="en-GB" dirty="0">
                <a:solidFill>
                  <a:schemeClr val="tx1"/>
                </a:solidFill>
                <a:latin typeface="+mj-lt"/>
              </a:rPr>
              <a:t>Input/Output interface</a:t>
            </a:r>
          </a:p>
          <a:p>
            <a:pPr algn="ctr"/>
            <a:r>
              <a:rPr lang="en-GB" dirty="0">
                <a:solidFill>
                  <a:schemeClr val="tx1"/>
                </a:solidFill>
                <a:latin typeface="+mj-lt"/>
              </a:rPr>
              <a:t>Power Supply</a:t>
            </a:r>
          </a:p>
          <a:p>
            <a:pPr algn="ctr"/>
            <a:endParaRPr lang="en-GB" sz="1400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2582164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7163" y="100013"/>
            <a:ext cx="65151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Control systems</a:t>
            </a:r>
          </a:p>
          <a:p>
            <a:r>
              <a:rPr lang="en-GB" dirty="0">
                <a:latin typeface="+mj-lt"/>
              </a:rPr>
              <a:t>Draw and describe the two types of computer control in the boxes below.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8C499EEC-D09E-457E-9C35-44E2385BE4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2991663"/>
              </p:ext>
            </p:extLst>
          </p:nvPr>
        </p:nvGraphicFramePr>
        <p:xfrm>
          <a:off x="309966" y="1231110"/>
          <a:ext cx="11484244" cy="537408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42122">
                  <a:extLst>
                    <a:ext uri="{9D8B030D-6E8A-4147-A177-3AD203B41FA5}">
                      <a16:colId xmlns:a16="http://schemas.microsoft.com/office/drawing/2014/main" val="3879114944"/>
                    </a:ext>
                  </a:extLst>
                </a:gridCol>
                <a:gridCol w="5742122">
                  <a:extLst>
                    <a:ext uri="{9D8B030D-6E8A-4147-A177-3AD203B41FA5}">
                      <a16:colId xmlns:a16="http://schemas.microsoft.com/office/drawing/2014/main" val="8522920"/>
                    </a:ext>
                  </a:extLst>
                </a:gridCol>
              </a:tblGrid>
              <a:tr h="458205"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Control type: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Control type: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94283726"/>
                  </a:ext>
                </a:extLst>
              </a:tr>
              <a:tr h="3223648"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Diagram: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Diagram: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9733610"/>
                  </a:ext>
                </a:extLst>
              </a:tr>
              <a:tr h="1692233"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Description: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Description: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4658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9558034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7163" y="100013"/>
            <a:ext cx="65151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Control systems</a:t>
            </a:r>
          </a:p>
          <a:p>
            <a:r>
              <a:rPr lang="en-GB" dirty="0">
                <a:latin typeface="+mj-lt"/>
              </a:rPr>
              <a:t>Draw and describe the two types of computer control in the boxes below.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8C499EEC-D09E-457E-9C35-44E2385BE4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8042386"/>
              </p:ext>
            </p:extLst>
          </p:nvPr>
        </p:nvGraphicFramePr>
        <p:xfrm>
          <a:off x="309966" y="1231110"/>
          <a:ext cx="11484244" cy="537408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42122">
                  <a:extLst>
                    <a:ext uri="{9D8B030D-6E8A-4147-A177-3AD203B41FA5}">
                      <a16:colId xmlns:a16="http://schemas.microsoft.com/office/drawing/2014/main" val="3879114944"/>
                    </a:ext>
                  </a:extLst>
                </a:gridCol>
                <a:gridCol w="5742122">
                  <a:extLst>
                    <a:ext uri="{9D8B030D-6E8A-4147-A177-3AD203B41FA5}">
                      <a16:colId xmlns:a16="http://schemas.microsoft.com/office/drawing/2014/main" val="8522920"/>
                    </a:ext>
                  </a:extLst>
                </a:gridCol>
              </a:tblGrid>
              <a:tr h="458205">
                <a:tc>
                  <a:txBody>
                    <a:bodyPr/>
                    <a:lstStyle/>
                    <a:p>
                      <a:r>
                        <a:rPr lang="en-GB" b="1" dirty="0">
                          <a:latin typeface="+mj-lt"/>
                        </a:rPr>
                        <a:t>Control type</a:t>
                      </a:r>
                      <a:r>
                        <a:rPr lang="en-GB" dirty="0">
                          <a:latin typeface="+mj-lt"/>
                        </a:rPr>
                        <a:t>: Open loop system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1" dirty="0">
                          <a:latin typeface="+mj-lt"/>
                        </a:rPr>
                        <a:t>Control type: </a:t>
                      </a:r>
                      <a:r>
                        <a:rPr lang="en-GB" b="0" dirty="0">
                          <a:latin typeface="+mj-lt"/>
                        </a:rPr>
                        <a:t>Feedback system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94283726"/>
                  </a:ext>
                </a:extLst>
              </a:tr>
              <a:tr h="3223648">
                <a:tc>
                  <a:txBody>
                    <a:bodyPr/>
                    <a:lstStyle/>
                    <a:p>
                      <a:r>
                        <a:rPr lang="en-GB" b="1" dirty="0">
                          <a:latin typeface="+mj-lt"/>
                        </a:rPr>
                        <a:t>Diagram: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1" dirty="0">
                          <a:latin typeface="+mj-lt"/>
                        </a:rPr>
                        <a:t>Diagram: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9733610"/>
                  </a:ext>
                </a:extLst>
              </a:tr>
              <a:tr h="1692233">
                <a:tc>
                  <a:txBody>
                    <a:bodyPr/>
                    <a:lstStyle/>
                    <a:p>
                      <a:r>
                        <a:rPr lang="en-GB" b="1" dirty="0">
                          <a:latin typeface="+mj-lt"/>
                        </a:rPr>
                        <a:t>Description:</a:t>
                      </a:r>
                    </a:p>
                    <a:p>
                      <a:endParaRPr lang="en-GB" dirty="0">
                        <a:latin typeface="+mj-lt"/>
                      </a:endParaRPr>
                    </a:p>
                    <a:p>
                      <a:r>
                        <a:rPr lang="en-GB" dirty="0">
                          <a:latin typeface="+mj-lt"/>
                        </a:rPr>
                        <a:t>This only looks at its input signal in order to decide what to do. It takes no account at all of what is happening to its output.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1" dirty="0">
                          <a:latin typeface="+mj-lt"/>
                        </a:rPr>
                        <a:t>Description:</a:t>
                      </a:r>
                    </a:p>
                    <a:p>
                      <a:endParaRPr lang="en-GB" b="1" dirty="0">
                        <a:latin typeface="+mj-lt"/>
                      </a:endParaRPr>
                    </a:p>
                    <a:p>
                      <a:r>
                        <a:rPr lang="en-GB" b="0" dirty="0">
                          <a:latin typeface="+mj-lt"/>
                        </a:rPr>
                        <a:t>The output is measured and some of it is 'fed back' to become part of the input.</a:t>
                      </a:r>
                    </a:p>
                    <a:p>
                      <a:endParaRPr lang="en-GB" b="1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46580003"/>
                  </a:ext>
                </a:extLst>
              </a:tr>
            </a:tbl>
          </a:graphicData>
        </a:graphic>
      </p:graphicFrame>
      <p:sp>
        <p:nvSpPr>
          <p:cNvPr id="5" name="Flowchart: Data 4">
            <a:extLst>
              <a:ext uri="{FF2B5EF4-FFF2-40B4-BE49-F238E27FC236}">
                <a16:creationId xmlns:a16="http://schemas.microsoft.com/office/drawing/2014/main" id="{6669059F-7005-4623-B3EC-A7DBFC1E3F5C}"/>
              </a:ext>
            </a:extLst>
          </p:cNvPr>
          <p:cNvSpPr/>
          <p:nvPr/>
        </p:nvSpPr>
        <p:spPr>
          <a:xfrm>
            <a:off x="706191" y="2665322"/>
            <a:ext cx="1305339" cy="614403"/>
          </a:xfrm>
          <a:prstGeom prst="flowChartInputOutp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Tw Cen MT" panose="020B0602020104020603" pitchFamily="34" charset="0"/>
              </a:rPr>
              <a:t>Input</a:t>
            </a:r>
          </a:p>
        </p:txBody>
      </p:sp>
      <p:sp>
        <p:nvSpPr>
          <p:cNvPr id="6" name="Flowchart: Data 5">
            <a:extLst>
              <a:ext uri="{FF2B5EF4-FFF2-40B4-BE49-F238E27FC236}">
                <a16:creationId xmlns:a16="http://schemas.microsoft.com/office/drawing/2014/main" id="{A93DF7B5-8D3C-45B3-88B5-E75FE3A3D69A}"/>
              </a:ext>
            </a:extLst>
          </p:cNvPr>
          <p:cNvSpPr/>
          <p:nvPr/>
        </p:nvSpPr>
        <p:spPr>
          <a:xfrm>
            <a:off x="3882709" y="2665322"/>
            <a:ext cx="1413840" cy="614403"/>
          </a:xfrm>
          <a:prstGeom prst="flowChartInputOutp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Tw Cen MT" panose="020B0602020104020603" pitchFamily="34" charset="0"/>
              </a:rPr>
              <a:t>Output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56EB833-22C8-4C92-AB3C-D8A0EC61B6B6}"/>
              </a:ext>
            </a:extLst>
          </p:cNvPr>
          <p:cNvSpPr/>
          <p:nvPr/>
        </p:nvSpPr>
        <p:spPr>
          <a:xfrm>
            <a:off x="2398742" y="2665322"/>
            <a:ext cx="1133062" cy="61440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Tw Cen MT" panose="020B0602020104020603" pitchFamily="34" charset="0"/>
              </a:rPr>
              <a:t>Process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26FE97E7-0E87-49B0-A080-E70503B5FAD2}"/>
              </a:ext>
            </a:extLst>
          </p:cNvPr>
          <p:cNvCxnSpPr>
            <a:stCxn id="5" idx="5"/>
            <a:endCxn id="7" idx="1"/>
          </p:cNvCxnSpPr>
          <p:nvPr/>
        </p:nvCxnSpPr>
        <p:spPr>
          <a:xfrm>
            <a:off x="1880996" y="2972524"/>
            <a:ext cx="517746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A15BAC94-5BBB-4720-A0C7-217A16F154C7}"/>
              </a:ext>
            </a:extLst>
          </p:cNvPr>
          <p:cNvCxnSpPr>
            <a:cxnSpLocks/>
            <a:stCxn id="7" idx="3"/>
            <a:endCxn id="6" idx="2"/>
          </p:cNvCxnSpPr>
          <p:nvPr/>
        </p:nvCxnSpPr>
        <p:spPr>
          <a:xfrm>
            <a:off x="3531804" y="2972524"/>
            <a:ext cx="492289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EE102BDB-E9BF-4718-84A2-2720938C3F7E}"/>
              </a:ext>
            </a:extLst>
          </p:cNvPr>
          <p:cNvSpPr/>
          <p:nvPr/>
        </p:nvSpPr>
        <p:spPr>
          <a:xfrm>
            <a:off x="8385520" y="3632218"/>
            <a:ext cx="1133062" cy="61440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Tw Cen MT" panose="020B0602020104020603" pitchFamily="34" charset="0"/>
              </a:rPr>
              <a:t>Feedback</a:t>
            </a:r>
          </a:p>
        </p:txBody>
      </p:sp>
      <p:cxnSp>
        <p:nvCxnSpPr>
          <p:cNvPr id="11" name="Connector: Elbow 10">
            <a:extLst>
              <a:ext uri="{FF2B5EF4-FFF2-40B4-BE49-F238E27FC236}">
                <a16:creationId xmlns:a16="http://schemas.microsoft.com/office/drawing/2014/main" id="{DBFC3F77-1A36-4AC5-A92E-E2EFC6875D5C}"/>
              </a:ext>
            </a:extLst>
          </p:cNvPr>
          <p:cNvCxnSpPr>
            <a:cxnSpLocks/>
            <a:stCxn id="10" idx="1"/>
          </p:cNvCxnSpPr>
          <p:nvPr/>
        </p:nvCxnSpPr>
        <p:spPr>
          <a:xfrm rot="10800000">
            <a:off x="7324934" y="3279722"/>
            <a:ext cx="1060587" cy="659698"/>
          </a:xfrm>
          <a:prstGeom prst="bentConnector2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lowchart: Data 11">
            <a:extLst>
              <a:ext uri="{FF2B5EF4-FFF2-40B4-BE49-F238E27FC236}">
                <a16:creationId xmlns:a16="http://schemas.microsoft.com/office/drawing/2014/main" id="{2121DD56-22BA-4E81-BCBA-BA2872FED3D8}"/>
              </a:ext>
            </a:extLst>
          </p:cNvPr>
          <p:cNvSpPr/>
          <p:nvPr/>
        </p:nvSpPr>
        <p:spPr>
          <a:xfrm>
            <a:off x="6672263" y="2665321"/>
            <a:ext cx="1305339" cy="614403"/>
          </a:xfrm>
          <a:prstGeom prst="flowChartInputOutp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Tw Cen MT" panose="020B0602020104020603" pitchFamily="34" charset="0"/>
              </a:rPr>
              <a:t>Input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2D159B8-5C35-49A4-9A03-64AD2BC4FCF7}"/>
              </a:ext>
            </a:extLst>
          </p:cNvPr>
          <p:cNvSpPr/>
          <p:nvPr/>
        </p:nvSpPr>
        <p:spPr>
          <a:xfrm>
            <a:off x="8364814" y="2665322"/>
            <a:ext cx="1133062" cy="61440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Tw Cen MT" panose="020B0602020104020603" pitchFamily="34" charset="0"/>
              </a:rPr>
              <a:t>Process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B81B8D61-F394-47E7-9ADB-8038D281C264}"/>
              </a:ext>
            </a:extLst>
          </p:cNvPr>
          <p:cNvCxnSpPr>
            <a:endCxn id="13" idx="1"/>
          </p:cNvCxnSpPr>
          <p:nvPr/>
        </p:nvCxnSpPr>
        <p:spPr>
          <a:xfrm>
            <a:off x="7847068" y="2972524"/>
            <a:ext cx="517746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784BECB1-5B4E-492C-B5F8-3E9E42C2354A}"/>
              </a:ext>
            </a:extLst>
          </p:cNvPr>
          <p:cNvCxnSpPr>
            <a:cxnSpLocks/>
            <a:stCxn id="13" idx="3"/>
          </p:cNvCxnSpPr>
          <p:nvPr/>
        </p:nvCxnSpPr>
        <p:spPr>
          <a:xfrm>
            <a:off x="9497876" y="2972524"/>
            <a:ext cx="492289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lowchart: Data 15">
            <a:extLst>
              <a:ext uri="{FF2B5EF4-FFF2-40B4-BE49-F238E27FC236}">
                <a16:creationId xmlns:a16="http://schemas.microsoft.com/office/drawing/2014/main" id="{348CF267-3A7C-4522-9BEE-2B169C071C71}"/>
              </a:ext>
            </a:extLst>
          </p:cNvPr>
          <p:cNvSpPr/>
          <p:nvPr/>
        </p:nvSpPr>
        <p:spPr>
          <a:xfrm>
            <a:off x="9848781" y="2665322"/>
            <a:ext cx="1413840" cy="614403"/>
          </a:xfrm>
          <a:prstGeom prst="flowChartInputOutp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latin typeface="Tw Cen MT" panose="020B0602020104020603" pitchFamily="34" charset="0"/>
              </a:rPr>
              <a:t>Output</a:t>
            </a:r>
          </a:p>
        </p:txBody>
      </p:sp>
      <p:cxnSp>
        <p:nvCxnSpPr>
          <p:cNvPr id="17" name="Connector: Elbow 16">
            <a:extLst>
              <a:ext uri="{FF2B5EF4-FFF2-40B4-BE49-F238E27FC236}">
                <a16:creationId xmlns:a16="http://schemas.microsoft.com/office/drawing/2014/main" id="{738CFACC-D9A8-49B5-BF03-034B687C24A6}"/>
              </a:ext>
            </a:extLst>
          </p:cNvPr>
          <p:cNvCxnSpPr/>
          <p:nvPr/>
        </p:nvCxnSpPr>
        <p:spPr>
          <a:xfrm rot="5400000">
            <a:off x="9707293" y="3091016"/>
            <a:ext cx="659698" cy="1037119"/>
          </a:xfrm>
          <a:prstGeom prst="bentConnector2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80031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3</a:t>
            </a:fld>
            <a:endParaRPr lang="en-US" noProof="0" dirty="0"/>
          </a:p>
        </p:txBody>
      </p:sp>
      <p:sp>
        <p:nvSpPr>
          <p:cNvPr id="3" name="TextBox 2"/>
          <p:cNvSpPr txBox="1"/>
          <p:nvPr/>
        </p:nvSpPr>
        <p:spPr>
          <a:xfrm>
            <a:off x="157163" y="128588"/>
            <a:ext cx="6515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Logo quiz – Guess the application!</a:t>
            </a:r>
          </a:p>
        </p:txBody>
      </p:sp>
      <p:pic>
        <p:nvPicPr>
          <p:cNvPr id="7172" name="Picture 4" descr="Microsoft word Icon of Flat style - Available in SVG, PNG, EPS, AI &amp; Icon  fonts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35" t="16698" r="18667" b="18421"/>
          <a:stretch/>
        </p:blipFill>
        <p:spPr bwMode="auto">
          <a:xfrm>
            <a:off x="2924289" y="696954"/>
            <a:ext cx="1364343" cy="1409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22024" t="21949" r="22619" b="23289"/>
          <a:stretch/>
        </p:blipFill>
        <p:spPr>
          <a:xfrm>
            <a:off x="5293406" y="696954"/>
            <a:ext cx="1378857" cy="136403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/>
          <a:srcRect l="22322" t="22247" r="22322" b="21801"/>
          <a:stretch/>
        </p:blipFill>
        <p:spPr>
          <a:xfrm>
            <a:off x="7823198" y="681969"/>
            <a:ext cx="1364345" cy="13790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/>
          <a:srcRect l="22619" t="24033" r="22322" b="22098"/>
          <a:stretch/>
        </p:blipFill>
        <p:spPr>
          <a:xfrm>
            <a:off x="10170998" y="681969"/>
            <a:ext cx="1407885" cy="137744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6"/>
          <a:srcRect l="22024" t="23140" r="21727" b="22991"/>
          <a:stretch/>
        </p:blipFill>
        <p:spPr>
          <a:xfrm>
            <a:off x="326231" y="696954"/>
            <a:ext cx="1447123" cy="138586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7"/>
          <a:srcRect l="22322" t="22544" r="22322" b="22693"/>
          <a:stretch/>
        </p:blipFill>
        <p:spPr>
          <a:xfrm>
            <a:off x="326231" y="2732560"/>
            <a:ext cx="1455535" cy="143988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8"/>
          <a:srcRect l="21428" t="23437" r="22024" b="22098"/>
          <a:stretch/>
        </p:blipFill>
        <p:spPr>
          <a:xfrm>
            <a:off x="2932701" y="2732560"/>
            <a:ext cx="1494962" cy="143988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963227" y="2440241"/>
            <a:ext cx="2026558" cy="202655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525349" y="2451806"/>
            <a:ext cx="2014993" cy="2014993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11"/>
          <a:srcRect l="20457" t="27744" r="20435" b="27885"/>
          <a:stretch/>
        </p:blipFill>
        <p:spPr>
          <a:xfrm>
            <a:off x="10179410" y="2676037"/>
            <a:ext cx="1542031" cy="1496407"/>
          </a:xfrm>
          <a:prstGeom prst="rect">
            <a:avLst/>
          </a:prstGeom>
        </p:spPr>
      </p:pic>
      <p:pic>
        <p:nvPicPr>
          <p:cNvPr id="7174" name="Picture 6" descr="Notepad Logo - LogoDix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3" y="4822182"/>
            <a:ext cx="1475941" cy="1475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13"/>
          <a:srcRect l="16493" t="17057" r="25693"/>
          <a:stretch/>
        </p:blipFill>
        <p:spPr>
          <a:xfrm>
            <a:off x="2805045" y="4884742"/>
            <a:ext cx="1750274" cy="1350819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14"/>
          <a:srcRect l="18988" r="18112"/>
          <a:stretch/>
        </p:blipFill>
        <p:spPr>
          <a:xfrm>
            <a:off x="5137739" y="4737868"/>
            <a:ext cx="1677533" cy="1497693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0249546" y="4789068"/>
            <a:ext cx="1401758" cy="1401758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-136072" y="2137332"/>
            <a:ext cx="23717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+mj-lt"/>
              </a:rPr>
              <a:t>Microsoft Excel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494318" y="2134337"/>
            <a:ext cx="23717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+mj-lt"/>
              </a:rPr>
              <a:t>Microsoft Word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828327" y="2136003"/>
            <a:ext cx="23717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+mj-lt"/>
              </a:rPr>
              <a:t>Microsoft PowerPoint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377528" y="2134337"/>
            <a:ext cx="23717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+mj-lt"/>
              </a:rPr>
              <a:t>Microsoft Access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9701495" y="2129537"/>
            <a:ext cx="23717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+mj-lt"/>
              </a:rPr>
              <a:t>Microsoft Outlook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9749255" y="4215976"/>
            <a:ext cx="23717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+mj-lt"/>
              </a:rPr>
              <a:t>Microsoft Publisher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377528" y="4259508"/>
            <a:ext cx="23717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+mj-lt"/>
              </a:rPr>
              <a:t>Adobe Fireworks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811929" y="4266744"/>
            <a:ext cx="23717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+mj-lt"/>
              </a:rPr>
              <a:t>Adobe Dreamweaver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524050" y="4266744"/>
            <a:ext cx="23717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+mj-lt"/>
              </a:rPr>
              <a:t>Adobe Flash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-185094" y="4259508"/>
            <a:ext cx="23717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+mj-lt"/>
              </a:rPr>
              <a:t>Adobe Photoshop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9672413" y="6243908"/>
            <a:ext cx="23717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+mj-lt"/>
              </a:rPr>
              <a:t>Adobe Illustrator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-91124" y="6290602"/>
            <a:ext cx="23717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+mj-lt"/>
              </a:rPr>
              <a:t>Notepad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2329784" y="6349890"/>
            <a:ext cx="27602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+mj-lt"/>
              </a:rPr>
              <a:t>Windows Movie Maker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4634061" y="6322886"/>
            <a:ext cx="27602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+mj-lt"/>
              </a:rPr>
              <a:t>Audacity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7125241" y="6296990"/>
            <a:ext cx="27602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+mj-lt"/>
              </a:rPr>
              <a:t>Google Chrome</a:t>
            </a:r>
          </a:p>
        </p:txBody>
      </p:sp>
      <p:pic>
        <p:nvPicPr>
          <p:cNvPr id="35" name="Picture 34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7804533" y="4829128"/>
            <a:ext cx="1383010" cy="1383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43914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BA76B3-D03C-4451-8EB4-18D3076077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 Objectives: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8A36BD-3D0C-42D5-A5D3-CE11F484185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noProof="1"/>
              <a:t>Curricular goal: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F0977C3-BD7D-4617-8DF1-56211456D51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60000" y="1440362"/>
            <a:ext cx="6992936" cy="5057638"/>
          </a:xfrm>
        </p:spPr>
        <p:txBody>
          <a:bodyPr/>
          <a:lstStyle/>
          <a:p>
            <a:r>
              <a:rPr lang="en-GB" dirty="0"/>
              <a:t>To be aware of the following different types of software and their purposes:</a:t>
            </a:r>
          </a:p>
          <a:p>
            <a:pPr lvl="1"/>
            <a:r>
              <a:rPr lang="en-GB" dirty="0"/>
              <a:t>applications software</a:t>
            </a:r>
          </a:p>
          <a:p>
            <a:pPr lvl="1"/>
            <a:r>
              <a:rPr lang="en-GB" dirty="0"/>
              <a:t>bespoke software written for specific purposes</a:t>
            </a:r>
          </a:p>
          <a:p>
            <a:pPr lvl="1"/>
            <a:r>
              <a:rPr lang="en-GB" dirty="0"/>
              <a:t>process control.</a:t>
            </a:r>
          </a:p>
          <a:p>
            <a:pPr lvl="1"/>
            <a:endParaRPr lang="en-GB" dirty="0"/>
          </a:p>
          <a:p>
            <a:pPr lvl="1"/>
            <a:endParaRPr lang="en-GB" dirty="0"/>
          </a:p>
          <a:p>
            <a:pPr lvl="1"/>
            <a:endParaRPr lang="en-GB" dirty="0"/>
          </a:p>
          <a:p>
            <a:r>
              <a:rPr lang="en-GB" dirty="0"/>
              <a:t>Understand the purpose of application software and be able to describe a range of examples.</a:t>
            </a:r>
          </a:p>
          <a:p>
            <a:r>
              <a:rPr lang="en-GB" dirty="0"/>
              <a:t>Understand the purpose of bespoke software and identify some of the advantages and disadvantages to using them.</a:t>
            </a:r>
          </a:p>
          <a:p>
            <a:r>
              <a:rPr lang="en-GB" dirty="0"/>
              <a:t>Understand how systems with computer control use custom-made operating systems to enable them to perform a specific set of functions. </a:t>
            </a:r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4B51536B-93ED-432A-BBEA-AF185E2233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7804352" y="1204506"/>
            <a:ext cx="0" cy="4093388"/>
          </a:xfrm>
          <a:prstGeom prst="line">
            <a:avLst/>
          </a:prstGeom>
          <a:ln w="635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619E243-D955-4AE4-B703-304B0F84084C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058DB212-BFA2-403F-85EF-DFD3FF6D973A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348A36BD-3D0C-42D5-A5D3-CE11F484185A}"/>
              </a:ext>
            </a:extLst>
          </p:cNvPr>
          <p:cNvSpPr txBox="1">
            <a:spLocks/>
          </p:cNvSpPr>
          <p:nvPr/>
        </p:nvSpPr>
        <p:spPr>
          <a:xfrm>
            <a:off x="359999" y="3159564"/>
            <a:ext cx="6992937" cy="36036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1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536575" indent="-2730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2pPr>
            <a:lvl3pPr marL="811213" indent="-27463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3pPr>
            <a:lvl4pPr marL="1074738" indent="-26352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4pPr>
            <a:lvl5pPr marL="1347788" indent="-2730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noProof="1"/>
              <a:t>Lesson components:</a:t>
            </a:r>
          </a:p>
        </p:txBody>
      </p:sp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FBE18AE5-70D0-4502-BD7E-E5F9881617AC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l="24898" r="24898"/>
          <a:stretch>
            <a:fillRect/>
          </a:stretch>
        </p:blipFill>
        <p:spPr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1380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57163" y="128588"/>
            <a:ext cx="6515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Applications Software</a:t>
            </a:r>
          </a:p>
        </p:txBody>
      </p:sp>
      <p:sp>
        <p:nvSpPr>
          <p:cNvPr id="2" name="Rectangle 1"/>
          <p:cNvSpPr/>
          <p:nvPr/>
        </p:nvSpPr>
        <p:spPr>
          <a:xfrm>
            <a:off x="157162" y="590253"/>
            <a:ext cx="1203483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latin typeface="+mj-lt"/>
              </a:rPr>
              <a:t>Application software is a program designed for users to perform specific tasks. Each type of application software will be able to perform more specialised tasks. However, some can be a little more versatile. </a:t>
            </a:r>
          </a:p>
          <a:p>
            <a:endParaRPr lang="en-GB" dirty="0">
              <a:latin typeface="+mj-lt"/>
            </a:endParaRPr>
          </a:p>
          <a:p>
            <a:r>
              <a:rPr lang="en-GB" dirty="0">
                <a:latin typeface="+mj-lt"/>
              </a:rPr>
              <a:t>Using the brands below. Identify it’s generic term and then identify it’s purpose by matching them up. The first has been done for you. </a:t>
            </a:r>
          </a:p>
          <a:p>
            <a:endParaRPr lang="en-GB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6035487"/>
              </p:ext>
            </p:extLst>
          </p:nvPr>
        </p:nvGraphicFramePr>
        <p:xfrm>
          <a:off x="3070433" y="2103404"/>
          <a:ext cx="6051134" cy="395996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01028">
                  <a:extLst>
                    <a:ext uri="{9D8B030D-6E8A-4147-A177-3AD203B41FA5}">
                      <a16:colId xmlns:a16="http://schemas.microsoft.com/office/drawing/2014/main" val="1364636095"/>
                    </a:ext>
                  </a:extLst>
                </a:gridCol>
                <a:gridCol w="449179">
                  <a:extLst>
                    <a:ext uri="{9D8B030D-6E8A-4147-A177-3AD203B41FA5}">
                      <a16:colId xmlns:a16="http://schemas.microsoft.com/office/drawing/2014/main" val="808824935"/>
                    </a:ext>
                  </a:extLst>
                </a:gridCol>
                <a:gridCol w="2935706">
                  <a:extLst>
                    <a:ext uri="{9D8B030D-6E8A-4147-A177-3AD203B41FA5}">
                      <a16:colId xmlns:a16="http://schemas.microsoft.com/office/drawing/2014/main" val="1386098966"/>
                    </a:ext>
                  </a:extLst>
                </a:gridCol>
                <a:gridCol w="465221">
                  <a:extLst>
                    <a:ext uri="{9D8B030D-6E8A-4147-A177-3AD203B41FA5}">
                      <a16:colId xmlns:a16="http://schemas.microsoft.com/office/drawing/2014/main" val="2776801606"/>
                    </a:ext>
                  </a:extLst>
                </a:gridCol>
              </a:tblGrid>
              <a:tr h="494996"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Microsoft Excel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Database software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94043815"/>
                  </a:ext>
                </a:extLst>
              </a:tr>
              <a:tr h="494996"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Microsoft Word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Animation software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4243295"/>
                  </a:ext>
                </a:extLst>
              </a:tr>
              <a:tr h="494996"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Microsoft PowerPoint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Spreadsheet software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90551672"/>
                  </a:ext>
                </a:extLst>
              </a:tr>
              <a:tr h="494996"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Microsoft Publisher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Diary</a:t>
                      </a:r>
                      <a:r>
                        <a:rPr lang="en-GB" sz="1800" baseline="0" dirty="0">
                          <a:latin typeface="+mj-lt"/>
                        </a:rPr>
                        <a:t> Management Software</a:t>
                      </a:r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74536571"/>
                  </a:ext>
                </a:extLst>
              </a:tr>
              <a:tr h="494996"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Microsoft Access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Digital editing software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86362741"/>
                  </a:ext>
                </a:extLst>
              </a:tr>
              <a:tr h="494996"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Microsoft Outlook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Presentation Software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86881696"/>
                  </a:ext>
                </a:extLst>
              </a:tr>
              <a:tr h="494996"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Adobe Photoshop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Desk</a:t>
                      </a:r>
                      <a:r>
                        <a:rPr lang="en-GB" sz="1800" baseline="0" dirty="0">
                          <a:latin typeface="+mj-lt"/>
                        </a:rPr>
                        <a:t>top publishing software</a:t>
                      </a:r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49575819"/>
                  </a:ext>
                </a:extLst>
              </a:tr>
              <a:tr h="494996"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Adobe Flash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Word</a:t>
                      </a:r>
                      <a:r>
                        <a:rPr lang="en-GB" sz="1800" baseline="0" dirty="0">
                          <a:latin typeface="+mj-lt"/>
                        </a:rPr>
                        <a:t> processing software</a:t>
                      </a:r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700942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873320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57163" y="128588"/>
            <a:ext cx="6515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Applications Software</a:t>
            </a:r>
          </a:p>
        </p:txBody>
      </p:sp>
      <p:sp>
        <p:nvSpPr>
          <p:cNvPr id="2" name="Rectangle 1"/>
          <p:cNvSpPr/>
          <p:nvPr/>
        </p:nvSpPr>
        <p:spPr>
          <a:xfrm>
            <a:off x="157162" y="590253"/>
            <a:ext cx="1203483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latin typeface="+mj-lt"/>
              </a:rPr>
              <a:t>Application software is a program designed for users to perform specific tasks. Each type of application software will be able to perform more specialised tasks. However, some can be a little more versatile. </a:t>
            </a:r>
          </a:p>
          <a:p>
            <a:endParaRPr lang="en-GB" dirty="0">
              <a:latin typeface="+mj-lt"/>
            </a:endParaRPr>
          </a:p>
          <a:p>
            <a:r>
              <a:rPr lang="en-GB" dirty="0">
                <a:latin typeface="+mj-lt"/>
              </a:rPr>
              <a:t>Using the brands below. Identify it’s generic term and then identify it’s purpose by matching them up. The first has been done for you. </a:t>
            </a:r>
          </a:p>
          <a:p>
            <a:endParaRPr lang="en-GB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3656815"/>
              </p:ext>
            </p:extLst>
          </p:nvPr>
        </p:nvGraphicFramePr>
        <p:xfrm>
          <a:off x="3070433" y="2041412"/>
          <a:ext cx="6051134" cy="395996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01028">
                  <a:extLst>
                    <a:ext uri="{9D8B030D-6E8A-4147-A177-3AD203B41FA5}">
                      <a16:colId xmlns:a16="http://schemas.microsoft.com/office/drawing/2014/main" val="1364636095"/>
                    </a:ext>
                  </a:extLst>
                </a:gridCol>
                <a:gridCol w="449179">
                  <a:extLst>
                    <a:ext uri="{9D8B030D-6E8A-4147-A177-3AD203B41FA5}">
                      <a16:colId xmlns:a16="http://schemas.microsoft.com/office/drawing/2014/main" val="808824935"/>
                    </a:ext>
                  </a:extLst>
                </a:gridCol>
                <a:gridCol w="2935706">
                  <a:extLst>
                    <a:ext uri="{9D8B030D-6E8A-4147-A177-3AD203B41FA5}">
                      <a16:colId xmlns:a16="http://schemas.microsoft.com/office/drawing/2014/main" val="1386098966"/>
                    </a:ext>
                  </a:extLst>
                </a:gridCol>
                <a:gridCol w="465221">
                  <a:extLst>
                    <a:ext uri="{9D8B030D-6E8A-4147-A177-3AD203B41FA5}">
                      <a16:colId xmlns:a16="http://schemas.microsoft.com/office/drawing/2014/main" val="2776801606"/>
                    </a:ext>
                  </a:extLst>
                </a:gridCol>
              </a:tblGrid>
              <a:tr h="494996"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Microsoft Excel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Database software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694043815"/>
                  </a:ext>
                </a:extLst>
              </a:tr>
              <a:tr h="494996"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Microsoft Word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Animation software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834243295"/>
                  </a:ext>
                </a:extLst>
              </a:tr>
              <a:tr h="494996"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Microsoft PowerPoint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Spreadsheet software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90551672"/>
                  </a:ext>
                </a:extLst>
              </a:tr>
              <a:tr h="494996"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Microsoft Publisher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Diary</a:t>
                      </a:r>
                      <a:r>
                        <a:rPr lang="en-GB" sz="1800" baseline="0" dirty="0">
                          <a:latin typeface="+mj-lt"/>
                        </a:rPr>
                        <a:t> Management Software</a:t>
                      </a:r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74536571"/>
                  </a:ext>
                </a:extLst>
              </a:tr>
              <a:tr h="494996"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Microsoft Access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Digital editing software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86362741"/>
                  </a:ext>
                </a:extLst>
              </a:tr>
              <a:tr h="494996"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Microsoft Outlook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Presentation Software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086881696"/>
                  </a:ext>
                </a:extLst>
              </a:tr>
              <a:tr h="494996"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Adobe Photoshop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Desk</a:t>
                      </a:r>
                      <a:r>
                        <a:rPr lang="en-GB" sz="1800" baseline="0" dirty="0">
                          <a:latin typeface="+mj-lt"/>
                        </a:rPr>
                        <a:t>top publishing software</a:t>
                      </a:r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549575819"/>
                  </a:ext>
                </a:extLst>
              </a:tr>
              <a:tr h="494996"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Adobe Flash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Word</a:t>
                      </a:r>
                      <a:r>
                        <a:rPr lang="en-GB" sz="1800" baseline="0" dirty="0">
                          <a:latin typeface="+mj-lt"/>
                        </a:rPr>
                        <a:t> processing software</a:t>
                      </a:r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700942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068364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57163" y="128588"/>
            <a:ext cx="6515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Applications Software</a:t>
            </a:r>
          </a:p>
        </p:txBody>
      </p:sp>
      <p:sp>
        <p:nvSpPr>
          <p:cNvPr id="2" name="Rectangle 1"/>
          <p:cNvSpPr/>
          <p:nvPr/>
        </p:nvSpPr>
        <p:spPr>
          <a:xfrm>
            <a:off x="157162" y="590253"/>
            <a:ext cx="1203483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latin typeface="+mj-lt"/>
              </a:rPr>
              <a:t>Application software is a program designed for users to perform specific tasks. Each type of application software will be able to perform more specialised tasks. However, some can be a little more versatile. </a:t>
            </a:r>
          </a:p>
          <a:p>
            <a:endParaRPr lang="en-GB" dirty="0">
              <a:latin typeface="+mj-lt"/>
            </a:endParaRPr>
          </a:p>
          <a:p>
            <a:r>
              <a:rPr lang="en-GB" dirty="0">
                <a:latin typeface="+mj-lt"/>
              </a:rPr>
              <a:t>Using the brands below. Identify it’s generic term and then identify it’s purpose by matching them up. The first has been done for you. </a:t>
            </a:r>
          </a:p>
          <a:p>
            <a:endParaRPr lang="en-GB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665116"/>
              </p:ext>
            </p:extLst>
          </p:nvPr>
        </p:nvGraphicFramePr>
        <p:xfrm>
          <a:off x="1259304" y="2025913"/>
          <a:ext cx="9673391" cy="454030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49179">
                  <a:extLst>
                    <a:ext uri="{9D8B030D-6E8A-4147-A177-3AD203B41FA5}">
                      <a16:colId xmlns:a16="http://schemas.microsoft.com/office/drawing/2014/main" val="808824935"/>
                    </a:ext>
                  </a:extLst>
                </a:gridCol>
                <a:gridCol w="2935706">
                  <a:extLst>
                    <a:ext uri="{9D8B030D-6E8A-4147-A177-3AD203B41FA5}">
                      <a16:colId xmlns:a16="http://schemas.microsoft.com/office/drawing/2014/main" val="1386098966"/>
                    </a:ext>
                  </a:extLst>
                </a:gridCol>
                <a:gridCol w="465221">
                  <a:extLst>
                    <a:ext uri="{9D8B030D-6E8A-4147-A177-3AD203B41FA5}">
                      <a16:colId xmlns:a16="http://schemas.microsoft.com/office/drawing/2014/main" val="2776801606"/>
                    </a:ext>
                  </a:extLst>
                </a:gridCol>
                <a:gridCol w="5823285">
                  <a:extLst>
                    <a:ext uri="{9D8B030D-6E8A-4147-A177-3AD203B41FA5}">
                      <a16:colId xmlns:a16="http://schemas.microsoft.com/office/drawing/2014/main" val="3652783703"/>
                    </a:ext>
                  </a:extLst>
                </a:gridCol>
              </a:tblGrid>
              <a:tr h="494996"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Database software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Allows the user to create, edit, format, and print written documents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94043815"/>
                  </a:ext>
                </a:extLst>
              </a:tr>
              <a:tr h="494996"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Animation software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Allows for the creation of motion on a frame-by-frame basis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4243295"/>
                  </a:ext>
                </a:extLst>
              </a:tr>
              <a:tr h="494996"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Spreadsheet software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Used to manipulate or enhance digital images.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90551672"/>
                  </a:ext>
                </a:extLst>
              </a:tr>
              <a:tr h="494996"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Diary</a:t>
                      </a:r>
                      <a:r>
                        <a:rPr lang="en-GB" sz="1800" baseline="0" dirty="0">
                          <a:latin typeface="+mj-lt"/>
                        </a:rPr>
                        <a:t> Management Software</a:t>
                      </a:r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Used</a:t>
                      </a:r>
                      <a:r>
                        <a:rPr lang="en-GB" sz="1800" baseline="0" dirty="0">
                          <a:latin typeface="+mj-lt"/>
                        </a:rPr>
                        <a:t> to manage emails, calendars and set up appointments.</a:t>
                      </a:r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74536571"/>
                  </a:ext>
                </a:extLst>
              </a:tr>
              <a:tr h="494996"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Digital editing software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Designed for creating visual communications in print form. (e.g. posters, brochures, leaflets)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86362741"/>
                  </a:ext>
                </a:extLst>
              </a:tr>
              <a:tr h="494996"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Presentation Software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Used for storing, manipulating, and managing data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86881696"/>
                  </a:ext>
                </a:extLst>
              </a:tr>
              <a:tr h="494996"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Desk</a:t>
                      </a:r>
                      <a:r>
                        <a:rPr lang="en-GB" sz="1800" baseline="0" dirty="0">
                          <a:latin typeface="+mj-lt"/>
                        </a:rPr>
                        <a:t>top publishing software</a:t>
                      </a:r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Used to show information, normally in the form of a slide show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49575819"/>
                  </a:ext>
                </a:extLst>
              </a:tr>
              <a:tr h="494996"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Word</a:t>
                      </a:r>
                      <a:r>
                        <a:rPr lang="en-GB" sz="1800" baseline="0" dirty="0">
                          <a:latin typeface="+mj-lt"/>
                        </a:rPr>
                        <a:t> processing software</a:t>
                      </a:r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Displays data in a grid format and allows the user to enter and manipulate data</a:t>
                      </a:r>
                      <a:r>
                        <a:rPr lang="en-GB" sz="1800" baseline="0" dirty="0">
                          <a:latin typeface="+mj-lt"/>
                        </a:rPr>
                        <a:t> using formulas.</a:t>
                      </a:r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700942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589442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57163" y="128588"/>
            <a:ext cx="6515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Applications Software</a:t>
            </a:r>
          </a:p>
        </p:txBody>
      </p:sp>
      <p:sp>
        <p:nvSpPr>
          <p:cNvPr id="2" name="Rectangle 1"/>
          <p:cNvSpPr/>
          <p:nvPr/>
        </p:nvSpPr>
        <p:spPr>
          <a:xfrm>
            <a:off x="157162" y="590253"/>
            <a:ext cx="1203483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latin typeface="+mj-lt"/>
              </a:rPr>
              <a:t>Application software is a program designed for users to perform specific tasks. Each type of application software will be able to perform more specialised tasks. However, some can be a little more versatile. </a:t>
            </a:r>
          </a:p>
          <a:p>
            <a:endParaRPr lang="en-GB" dirty="0">
              <a:latin typeface="+mj-lt"/>
            </a:endParaRPr>
          </a:p>
          <a:p>
            <a:r>
              <a:rPr lang="en-GB" dirty="0">
                <a:latin typeface="+mj-lt"/>
              </a:rPr>
              <a:t>Using the brands below. Identify it’s generic term and then identify it’s purpose by matching them up. The first has been done for you. </a:t>
            </a:r>
          </a:p>
          <a:p>
            <a:endParaRPr lang="en-GB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2360794"/>
              </p:ext>
            </p:extLst>
          </p:nvPr>
        </p:nvGraphicFramePr>
        <p:xfrm>
          <a:off x="978571" y="2041411"/>
          <a:ext cx="9673391" cy="454030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49179">
                  <a:extLst>
                    <a:ext uri="{9D8B030D-6E8A-4147-A177-3AD203B41FA5}">
                      <a16:colId xmlns:a16="http://schemas.microsoft.com/office/drawing/2014/main" val="808824935"/>
                    </a:ext>
                  </a:extLst>
                </a:gridCol>
                <a:gridCol w="2935706">
                  <a:extLst>
                    <a:ext uri="{9D8B030D-6E8A-4147-A177-3AD203B41FA5}">
                      <a16:colId xmlns:a16="http://schemas.microsoft.com/office/drawing/2014/main" val="1386098966"/>
                    </a:ext>
                  </a:extLst>
                </a:gridCol>
                <a:gridCol w="465221">
                  <a:extLst>
                    <a:ext uri="{9D8B030D-6E8A-4147-A177-3AD203B41FA5}">
                      <a16:colId xmlns:a16="http://schemas.microsoft.com/office/drawing/2014/main" val="2776801606"/>
                    </a:ext>
                  </a:extLst>
                </a:gridCol>
                <a:gridCol w="5823285">
                  <a:extLst>
                    <a:ext uri="{9D8B030D-6E8A-4147-A177-3AD203B41FA5}">
                      <a16:colId xmlns:a16="http://schemas.microsoft.com/office/drawing/2014/main" val="3652783703"/>
                    </a:ext>
                  </a:extLst>
                </a:gridCol>
              </a:tblGrid>
              <a:tr h="494996"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Database software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Allows the user to create, edit, format, and print written documents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94043815"/>
                  </a:ext>
                </a:extLst>
              </a:tr>
              <a:tr h="494996"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Animation software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Allows for the creation of motion on a frame-by-frame basis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CC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4243295"/>
                  </a:ext>
                </a:extLst>
              </a:tr>
              <a:tr h="494996"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Spreadsheet software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Used to manipulate or enhance digital images.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0551672"/>
                  </a:ext>
                </a:extLst>
              </a:tr>
              <a:tr h="494996"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Diary</a:t>
                      </a:r>
                      <a:r>
                        <a:rPr lang="en-GB" sz="1800" baseline="0" dirty="0">
                          <a:latin typeface="+mj-lt"/>
                        </a:rPr>
                        <a:t> Management Software</a:t>
                      </a:r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Used</a:t>
                      </a:r>
                      <a:r>
                        <a:rPr lang="en-GB" sz="1800" baseline="0" dirty="0">
                          <a:latin typeface="+mj-lt"/>
                        </a:rPr>
                        <a:t> to manage emails, calendars and set up appointments.</a:t>
                      </a:r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4536571"/>
                  </a:ext>
                </a:extLst>
              </a:tr>
              <a:tr h="494996"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Digital editing software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Designed for creating visual communications in print form. (e.g. posters, brochures, leaflets)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86362741"/>
                  </a:ext>
                </a:extLst>
              </a:tr>
              <a:tr h="494996"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Presentation Software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Used for storing, manipulating, and managing data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6881696"/>
                  </a:ext>
                </a:extLst>
              </a:tr>
              <a:tr h="494996"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Desk</a:t>
                      </a:r>
                      <a:r>
                        <a:rPr lang="en-GB" sz="1800" baseline="0" dirty="0">
                          <a:latin typeface="+mj-lt"/>
                        </a:rPr>
                        <a:t>top publishing software</a:t>
                      </a:r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Used to show information, normally in the form of a slide show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9575819"/>
                  </a:ext>
                </a:extLst>
              </a:tr>
              <a:tr h="494996"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Word</a:t>
                      </a:r>
                      <a:r>
                        <a:rPr lang="en-GB" sz="1800" baseline="0" dirty="0">
                          <a:latin typeface="+mj-lt"/>
                        </a:rPr>
                        <a:t> processing software</a:t>
                      </a:r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Displays data in a grid format and allows the user to enter and manipulate data</a:t>
                      </a:r>
                      <a:r>
                        <a:rPr lang="en-GB" sz="1800" baseline="0" dirty="0">
                          <a:latin typeface="+mj-lt"/>
                        </a:rPr>
                        <a:t> using formulas.</a:t>
                      </a:r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00942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563297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57163" y="128588"/>
            <a:ext cx="6515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Applications Software (Part 2)</a:t>
            </a:r>
          </a:p>
        </p:txBody>
      </p:sp>
      <p:sp>
        <p:nvSpPr>
          <p:cNvPr id="2" name="Rectangle 1"/>
          <p:cNvSpPr/>
          <p:nvPr/>
        </p:nvSpPr>
        <p:spPr>
          <a:xfrm>
            <a:off x="157162" y="590253"/>
            <a:ext cx="1203483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latin typeface="+mj-lt"/>
              </a:rPr>
              <a:t>Application software is a program designed for users to perform specific tasks. Each type of application software will be able to perform more specialised tasks. However, some can be a little more versatile. </a:t>
            </a:r>
          </a:p>
          <a:p>
            <a:endParaRPr lang="en-GB" dirty="0">
              <a:latin typeface="+mj-lt"/>
            </a:endParaRPr>
          </a:p>
          <a:p>
            <a:r>
              <a:rPr lang="en-GB" dirty="0">
                <a:latin typeface="+mj-lt"/>
              </a:rPr>
              <a:t>Using the brands below. Identify it’s generic term and then identify it’s purpose by matching them up. The first has been done for you. </a:t>
            </a:r>
          </a:p>
          <a:p>
            <a:endParaRPr lang="en-GB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6593392"/>
              </p:ext>
            </p:extLst>
          </p:nvPr>
        </p:nvGraphicFramePr>
        <p:xfrm>
          <a:off x="2760876" y="2087906"/>
          <a:ext cx="6051134" cy="197998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29365">
                  <a:extLst>
                    <a:ext uri="{9D8B030D-6E8A-4147-A177-3AD203B41FA5}">
                      <a16:colId xmlns:a16="http://schemas.microsoft.com/office/drawing/2014/main" val="1364636095"/>
                    </a:ext>
                  </a:extLst>
                </a:gridCol>
                <a:gridCol w="320842">
                  <a:extLst>
                    <a:ext uri="{9D8B030D-6E8A-4147-A177-3AD203B41FA5}">
                      <a16:colId xmlns:a16="http://schemas.microsoft.com/office/drawing/2014/main" val="808824935"/>
                    </a:ext>
                  </a:extLst>
                </a:gridCol>
                <a:gridCol w="2935706">
                  <a:extLst>
                    <a:ext uri="{9D8B030D-6E8A-4147-A177-3AD203B41FA5}">
                      <a16:colId xmlns:a16="http://schemas.microsoft.com/office/drawing/2014/main" val="1386098966"/>
                    </a:ext>
                  </a:extLst>
                </a:gridCol>
                <a:gridCol w="465221">
                  <a:extLst>
                    <a:ext uri="{9D8B030D-6E8A-4147-A177-3AD203B41FA5}">
                      <a16:colId xmlns:a16="http://schemas.microsoft.com/office/drawing/2014/main" val="2776801606"/>
                    </a:ext>
                  </a:extLst>
                </a:gridCol>
              </a:tblGrid>
              <a:tr h="494996"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Adobe</a:t>
                      </a:r>
                      <a:r>
                        <a:rPr lang="en-GB" sz="1800" baseline="0" dirty="0">
                          <a:latin typeface="+mj-lt"/>
                        </a:rPr>
                        <a:t> Dreamweaver</a:t>
                      </a:r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Web authoring</a:t>
                      </a:r>
                      <a:r>
                        <a:rPr lang="en-GB" sz="1800" baseline="0" dirty="0">
                          <a:latin typeface="+mj-lt"/>
                        </a:rPr>
                        <a:t> software</a:t>
                      </a:r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694043815"/>
                  </a:ext>
                </a:extLst>
              </a:tr>
              <a:tr h="494996"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Windows</a:t>
                      </a:r>
                      <a:r>
                        <a:rPr lang="en-GB" sz="1800" baseline="0" dirty="0">
                          <a:latin typeface="+mj-lt"/>
                        </a:rPr>
                        <a:t> Movie Maker</a:t>
                      </a:r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Web browser software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834243295"/>
                  </a:ext>
                </a:extLst>
              </a:tr>
              <a:tr h="494996"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Google Chrome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Sound editing</a:t>
                      </a:r>
                      <a:r>
                        <a:rPr lang="en-GB" sz="1800" baseline="0" dirty="0">
                          <a:latin typeface="+mj-lt"/>
                        </a:rPr>
                        <a:t> software</a:t>
                      </a:r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90551672"/>
                  </a:ext>
                </a:extLst>
              </a:tr>
              <a:tr h="494996"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Audacity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Video editing</a:t>
                      </a:r>
                      <a:r>
                        <a:rPr lang="en-GB" sz="1800" baseline="0" dirty="0">
                          <a:latin typeface="+mj-lt"/>
                        </a:rPr>
                        <a:t> software</a:t>
                      </a:r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745365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833931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5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B0F0"/>
      </a:accent1>
      <a:accent2>
        <a:srgbClr val="0B6CD9"/>
      </a:accent2>
      <a:accent3>
        <a:srgbClr val="0C3DF8"/>
      </a:accent3>
      <a:accent4>
        <a:srgbClr val="F2194A"/>
      </a:accent4>
      <a:accent5>
        <a:srgbClr val="0CF8B6"/>
      </a:accent5>
      <a:accent6>
        <a:srgbClr val="BDB313"/>
      </a:accent6>
      <a:hlink>
        <a:srgbClr val="00B0F0"/>
      </a:hlink>
      <a:folHlink>
        <a:srgbClr val="00B0F0"/>
      </a:folHlink>
    </a:clrScheme>
    <a:fontScheme name="Custom 162">
      <a:majorFont>
        <a:latin typeface="Tw Cen MT"/>
        <a:ea typeface=""/>
        <a:cs typeface=""/>
      </a:majorFont>
      <a:minorFont>
        <a:latin typeface="Lucida Sans Typewrite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TF78043420_Science fair presentation_RVA_v3.potx" id="{29D4BD8F-7488-49D9-BFBB-7DF8C2B0292D}" vid="{799E8309-D02B-4451-A1B1-915D5FF07E1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Science fair presentation</Template>
  <TotalTime>0</TotalTime>
  <Words>2062</Words>
  <Application>Microsoft Office PowerPoint</Application>
  <PresentationFormat>Widescreen</PresentationFormat>
  <Paragraphs>294</Paragraphs>
  <Slides>22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9" baseType="lpstr">
      <vt:lpstr>Arial</vt:lpstr>
      <vt:lpstr>Calibri</vt:lpstr>
      <vt:lpstr>Lucida Sans Typewriter</vt:lpstr>
      <vt:lpstr>Times New Roman</vt:lpstr>
      <vt:lpstr>Tw Cen MT</vt:lpstr>
      <vt:lpstr>Wingdings</vt:lpstr>
      <vt:lpstr>Office Theme</vt:lpstr>
      <vt:lpstr>WJEC GCSE Digital Technology</vt:lpstr>
      <vt:lpstr>PowerPoint Presentation</vt:lpstr>
      <vt:lpstr>PowerPoint Presentation</vt:lpstr>
      <vt:lpstr>Lesson Objectives: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2020-07-10T06:49:00Z</dcterms:created>
  <dcterms:modified xsi:type="dcterms:W3CDTF">2021-05-27T18:06:58Z</dcterms:modified>
</cp:coreProperties>
</file>